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51" r:id="rId5"/>
    <p:sldMasterId id="2147483653" r:id="rId6"/>
  </p:sldMasterIdLst>
  <p:notesMasterIdLst>
    <p:notesMasterId r:id="rId44"/>
  </p:notesMasterIdLst>
  <p:handoutMasterIdLst>
    <p:handoutMasterId r:id="rId45"/>
  </p:handoutMasterIdLst>
  <p:sldIdLst>
    <p:sldId id="259" r:id="rId7"/>
    <p:sldId id="258" r:id="rId8"/>
    <p:sldId id="257" r:id="rId9"/>
    <p:sldId id="260" r:id="rId10"/>
    <p:sldId id="262" r:id="rId11"/>
    <p:sldId id="261" r:id="rId12"/>
    <p:sldId id="265" r:id="rId13"/>
    <p:sldId id="266" r:id="rId14"/>
    <p:sldId id="267" r:id="rId15"/>
    <p:sldId id="268" r:id="rId16"/>
    <p:sldId id="293" r:id="rId17"/>
    <p:sldId id="263" r:id="rId18"/>
    <p:sldId id="270" r:id="rId19"/>
    <p:sldId id="269" r:id="rId20"/>
    <p:sldId id="264" r:id="rId21"/>
    <p:sldId id="287" r:id="rId22"/>
    <p:sldId id="286" r:id="rId23"/>
    <p:sldId id="271" r:id="rId24"/>
    <p:sldId id="272" r:id="rId25"/>
    <p:sldId id="273" r:id="rId26"/>
    <p:sldId id="274" r:id="rId27"/>
    <p:sldId id="275" r:id="rId28"/>
    <p:sldId id="284" r:id="rId29"/>
    <p:sldId id="283" r:id="rId30"/>
    <p:sldId id="276" r:id="rId31"/>
    <p:sldId id="277" r:id="rId32"/>
    <p:sldId id="278" r:id="rId33"/>
    <p:sldId id="279" r:id="rId34"/>
    <p:sldId id="280" r:id="rId35"/>
    <p:sldId id="281" r:id="rId36"/>
    <p:sldId id="285" r:id="rId37"/>
    <p:sldId id="282" r:id="rId38"/>
    <p:sldId id="288" r:id="rId39"/>
    <p:sldId id="289" r:id="rId40"/>
    <p:sldId id="290" r:id="rId41"/>
    <p:sldId id="292" r:id="rId42"/>
    <p:sldId id="291" r:id="rId43"/>
  </p:sldIdLst>
  <p:sldSz cx="9144000" cy="6858000" type="screen4x3"/>
  <p:notesSz cx="9296400" cy="7010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BE65"/>
    <a:srgbClr val="FAAF4C"/>
    <a:srgbClr val="EF5B34"/>
    <a:srgbClr val="000000"/>
    <a:srgbClr val="3E6C57"/>
    <a:srgbClr val="404040"/>
    <a:srgbClr val="408000"/>
    <a:srgbClr val="595959"/>
    <a:srgbClr val="FFA611"/>
    <a:srgbClr val="FFBE49"/>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34" autoAdjust="0"/>
    <p:restoredTop sz="94678" autoAdjust="0"/>
  </p:normalViewPr>
  <p:slideViewPr>
    <p:cSldViewPr snapToGrid="0" snapToObjects="1">
      <p:cViewPr>
        <p:scale>
          <a:sx n="80" d="100"/>
          <a:sy n="80" d="100"/>
        </p:scale>
        <p:origin x="-2514" y="-7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viewProps" Target="viewProp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theme" Target="theme/theme1.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presProps" Target="presProps.xml"/><Relationship Id="rId20" Type="http://schemas.openxmlformats.org/officeDocument/2006/relationships/slide" Target="slides/slide14.xml"/><Relationship Id="rId41" Type="http://schemas.openxmlformats.org/officeDocument/2006/relationships/slide" Target="slides/slide35.xml"/><Relationship Id="rId1" Type="http://schemas.openxmlformats.org/officeDocument/2006/relationships/customXml" Target="../customXml/item1.xml"/><Relationship Id="rId6" Type="http://schemas.openxmlformats.org/officeDocument/2006/relationships/slideMaster" Target="slideMasters/slideMaster3.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2F275F-BC85-490E-8973-B64075D866E0}" type="doc">
      <dgm:prSet loTypeId="urn:microsoft.com/office/officeart/2005/8/layout/bProcess4" loCatId="process" qsTypeId="urn:microsoft.com/office/officeart/2005/8/quickstyle/simple1" qsCatId="simple" csTypeId="urn:microsoft.com/office/officeart/2005/8/colors/colorful3" csCatId="colorful" phldr="1"/>
      <dgm:spPr/>
      <dgm:t>
        <a:bodyPr/>
        <a:lstStyle/>
        <a:p>
          <a:endParaRPr lang="en-US"/>
        </a:p>
      </dgm:t>
    </dgm:pt>
    <dgm:pt modelId="{CC65C172-FC10-4BBD-A6C4-0657A7447C8F}">
      <dgm:prSet/>
      <dgm:spPr/>
      <dgm:t>
        <a:bodyPr/>
        <a:lstStyle/>
        <a:p>
          <a:pPr rtl="0"/>
          <a:r>
            <a:rPr lang="en-US" dirty="0" smtClean="0"/>
            <a:t>Provide information request</a:t>
          </a:r>
          <a:endParaRPr lang="en-US" dirty="0"/>
        </a:p>
      </dgm:t>
    </dgm:pt>
    <dgm:pt modelId="{2E654607-37F7-4BBA-8720-1AF646DA6E2B}" type="parTrans" cxnId="{48EEEC81-FC5E-4919-B206-B59C9942F8DA}">
      <dgm:prSet/>
      <dgm:spPr/>
      <dgm:t>
        <a:bodyPr/>
        <a:lstStyle/>
        <a:p>
          <a:endParaRPr lang="en-US"/>
        </a:p>
      </dgm:t>
    </dgm:pt>
    <dgm:pt modelId="{778CA135-6678-4867-A2F6-BFA358756A65}" type="sibTrans" cxnId="{48EEEC81-FC5E-4919-B206-B59C9942F8DA}">
      <dgm:prSet/>
      <dgm:spPr/>
      <dgm:t>
        <a:bodyPr/>
        <a:lstStyle/>
        <a:p>
          <a:endParaRPr lang="en-US"/>
        </a:p>
      </dgm:t>
    </dgm:pt>
    <dgm:pt modelId="{CC27CF10-0FA5-4936-AF65-13560710875F}">
      <dgm:prSet/>
      <dgm:spPr/>
      <dgm:t>
        <a:bodyPr/>
        <a:lstStyle/>
        <a:p>
          <a:pPr rtl="0"/>
          <a:r>
            <a:rPr lang="en-US" dirty="0" smtClean="0"/>
            <a:t>Review documents received in response to information request</a:t>
          </a:r>
          <a:endParaRPr lang="en-US" dirty="0"/>
        </a:p>
      </dgm:t>
    </dgm:pt>
    <dgm:pt modelId="{64144815-120C-4B09-BE8D-C712A3428F44}" type="parTrans" cxnId="{EAAAF247-64A6-4027-9A10-CCA4AE4E31F3}">
      <dgm:prSet/>
      <dgm:spPr/>
      <dgm:t>
        <a:bodyPr/>
        <a:lstStyle/>
        <a:p>
          <a:endParaRPr lang="en-US"/>
        </a:p>
      </dgm:t>
    </dgm:pt>
    <dgm:pt modelId="{BC43B06A-4356-4F02-946D-EE7BE55BABB7}" type="sibTrans" cxnId="{EAAAF247-64A6-4027-9A10-CCA4AE4E31F3}">
      <dgm:prSet/>
      <dgm:spPr/>
      <dgm:t>
        <a:bodyPr/>
        <a:lstStyle/>
        <a:p>
          <a:endParaRPr lang="en-US"/>
        </a:p>
      </dgm:t>
    </dgm:pt>
    <dgm:pt modelId="{F9C6FA0A-9562-4D1E-8AFA-867580E1DF46}">
      <dgm:prSet/>
      <dgm:spPr/>
      <dgm:t>
        <a:bodyPr/>
        <a:lstStyle/>
        <a:p>
          <a:pPr rtl="0"/>
          <a:r>
            <a:rPr lang="en-US" dirty="0" smtClean="0"/>
            <a:t>Perform industry and economic research</a:t>
          </a:r>
          <a:endParaRPr lang="en-US" dirty="0"/>
        </a:p>
      </dgm:t>
    </dgm:pt>
    <dgm:pt modelId="{D37A8D3D-29EA-4B29-9F62-A8E733BA2D00}" type="parTrans" cxnId="{FFC9C9B9-4A8A-4CA3-98E6-DE94BCCD9D6A}">
      <dgm:prSet/>
      <dgm:spPr/>
      <dgm:t>
        <a:bodyPr/>
        <a:lstStyle/>
        <a:p>
          <a:endParaRPr lang="en-US"/>
        </a:p>
      </dgm:t>
    </dgm:pt>
    <dgm:pt modelId="{9A8AE9AF-1F78-4079-B02E-59F6072EF2C6}" type="sibTrans" cxnId="{FFC9C9B9-4A8A-4CA3-98E6-DE94BCCD9D6A}">
      <dgm:prSet/>
      <dgm:spPr/>
      <dgm:t>
        <a:bodyPr/>
        <a:lstStyle/>
        <a:p>
          <a:endParaRPr lang="en-US"/>
        </a:p>
      </dgm:t>
    </dgm:pt>
    <dgm:pt modelId="{325EE3EB-ECFB-444A-9BCD-5A53D6C385AB}">
      <dgm:prSet custT="1"/>
      <dgm:spPr/>
      <dgm:t>
        <a:bodyPr/>
        <a:lstStyle/>
        <a:p>
          <a:pPr rtl="0"/>
          <a:r>
            <a:rPr lang="en-US" sz="1800" dirty="0" smtClean="0"/>
            <a:t>Create valuation models and determine appropriate methodologies</a:t>
          </a:r>
          <a:endParaRPr lang="en-US" sz="1800" dirty="0"/>
        </a:p>
      </dgm:t>
    </dgm:pt>
    <dgm:pt modelId="{41CD70C6-33EA-43E7-A1E9-52E4171FE42D}" type="parTrans" cxnId="{8C658D0A-8E0D-491D-9544-35A8ED4E3D23}">
      <dgm:prSet/>
      <dgm:spPr/>
      <dgm:t>
        <a:bodyPr/>
        <a:lstStyle/>
        <a:p>
          <a:endParaRPr lang="en-US"/>
        </a:p>
      </dgm:t>
    </dgm:pt>
    <dgm:pt modelId="{578F6C7D-988A-401E-B71D-7D29DD3B1379}" type="sibTrans" cxnId="{8C658D0A-8E0D-491D-9544-35A8ED4E3D23}">
      <dgm:prSet/>
      <dgm:spPr/>
      <dgm:t>
        <a:bodyPr/>
        <a:lstStyle/>
        <a:p>
          <a:endParaRPr lang="en-US"/>
        </a:p>
      </dgm:t>
    </dgm:pt>
    <dgm:pt modelId="{7411B9E3-8A99-443A-997D-CEE1ED2CE662}">
      <dgm:prSet/>
      <dgm:spPr/>
      <dgm:t>
        <a:bodyPr/>
        <a:lstStyle/>
        <a:p>
          <a:pPr rtl="0"/>
          <a:r>
            <a:rPr lang="en-US" dirty="0" smtClean="0"/>
            <a:t>Conduct management interview</a:t>
          </a:r>
          <a:endParaRPr lang="en-US" dirty="0"/>
        </a:p>
      </dgm:t>
    </dgm:pt>
    <dgm:pt modelId="{57C2CCA8-73BA-4AE5-940C-B6C30DF7DCF4}" type="parTrans" cxnId="{BB0A5301-9F3C-4B08-B17D-8EE1DFF59B9D}">
      <dgm:prSet/>
      <dgm:spPr/>
      <dgm:t>
        <a:bodyPr/>
        <a:lstStyle/>
        <a:p>
          <a:endParaRPr lang="en-US"/>
        </a:p>
      </dgm:t>
    </dgm:pt>
    <dgm:pt modelId="{2E3BC29E-CF1E-49BB-8584-391B82C84824}" type="sibTrans" cxnId="{BB0A5301-9F3C-4B08-B17D-8EE1DFF59B9D}">
      <dgm:prSet/>
      <dgm:spPr/>
      <dgm:t>
        <a:bodyPr/>
        <a:lstStyle/>
        <a:p>
          <a:endParaRPr lang="en-US"/>
        </a:p>
      </dgm:t>
    </dgm:pt>
    <dgm:pt modelId="{186BC1A7-707C-482F-B7A8-BA50B504C753}">
      <dgm:prSet/>
      <dgm:spPr/>
      <dgm:t>
        <a:bodyPr/>
        <a:lstStyle/>
        <a:p>
          <a:pPr rtl="0"/>
          <a:r>
            <a:rPr lang="en-US" dirty="0" smtClean="0"/>
            <a:t>Determine appropriate valuation assumptions</a:t>
          </a:r>
          <a:endParaRPr lang="en-US" dirty="0"/>
        </a:p>
      </dgm:t>
    </dgm:pt>
    <dgm:pt modelId="{80A4EE93-3E79-4676-B448-1B24610CA129}" type="parTrans" cxnId="{4C188464-7AE9-46FD-A2D0-2C892EEB795E}">
      <dgm:prSet/>
      <dgm:spPr/>
      <dgm:t>
        <a:bodyPr/>
        <a:lstStyle/>
        <a:p>
          <a:endParaRPr lang="en-US"/>
        </a:p>
      </dgm:t>
    </dgm:pt>
    <dgm:pt modelId="{1693E570-13CB-4601-AE97-6BF6CBFA80B2}" type="sibTrans" cxnId="{4C188464-7AE9-46FD-A2D0-2C892EEB795E}">
      <dgm:prSet/>
      <dgm:spPr/>
      <dgm:t>
        <a:bodyPr/>
        <a:lstStyle/>
        <a:p>
          <a:endParaRPr lang="en-US"/>
        </a:p>
      </dgm:t>
    </dgm:pt>
    <dgm:pt modelId="{D2967815-541A-45F6-B5E5-DAB677F94C3D}">
      <dgm:prSet/>
      <dgm:spPr/>
      <dgm:t>
        <a:bodyPr/>
        <a:lstStyle/>
        <a:p>
          <a:pPr rtl="0"/>
          <a:r>
            <a:rPr lang="en-US" dirty="0" smtClean="0"/>
            <a:t>Prepare draft valuation schedules</a:t>
          </a:r>
          <a:endParaRPr lang="en-US" dirty="0"/>
        </a:p>
      </dgm:t>
    </dgm:pt>
    <dgm:pt modelId="{5A9A0527-E30B-4667-81AE-C0474AE53730}" type="parTrans" cxnId="{D4677518-85E1-4E07-B6CA-9CD9C7C001D3}">
      <dgm:prSet/>
      <dgm:spPr/>
      <dgm:t>
        <a:bodyPr/>
        <a:lstStyle/>
        <a:p>
          <a:endParaRPr lang="en-US"/>
        </a:p>
      </dgm:t>
    </dgm:pt>
    <dgm:pt modelId="{F8E19E0D-3172-4536-8AF5-FF015AFDF44F}" type="sibTrans" cxnId="{D4677518-85E1-4E07-B6CA-9CD9C7C001D3}">
      <dgm:prSet/>
      <dgm:spPr/>
      <dgm:t>
        <a:bodyPr/>
        <a:lstStyle/>
        <a:p>
          <a:endParaRPr lang="en-US"/>
        </a:p>
      </dgm:t>
    </dgm:pt>
    <dgm:pt modelId="{C0AE4196-D8A0-4EA8-B427-B1F3C9E8A57C}">
      <dgm:prSet/>
      <dgm:spPr/>
      <dgm:t>
        <a:bodyPr/>
        <a:lstStyle/>
        <a:p>
          <a:pPr rtl="0"/>
          <a:r>
            <a:rPr lang="en-US" dirty="0" smtClean="0"/>
            <a:t>Discuss analysis with management and finalize schedules</a:t>
          </a:r>
          <a:endParaRPr lang="en-US" dirty="0"/>
        </a:p>
      </dgm:t>
    </dgm:pt>
    <dgm:pt modelId="{79924DAE-784C-4163-995A-20278ED161C3}" type="parTrans" cxnId="{A75FA751-CB08-42B4-A8B6-F962BA7068E3}">
      <dgm:prSet/>
      <dgm:spPr/>
      <dgm:t>
        <a:bodyPr/>
        <a:lstStyle/>
        <a:p>
          <a:endParaRPr lang="en-US"/>
        </a:p>
      </dgm:t>
    </dgm:pt>
    <dgm:pt modelId="{9B4563B5-2EB3-4AD6-9966-E59F77383C64}" type="sibTrans" cxnId="{A75FA751-CB08-42B4-A8B6-F962BA7068E3}">
      <dgm:prSet/>
      <dgm:spPr/>
      <dgm:t>
        <a:bodyPr/>
        <a:lstStyle/>
        <a:p>
          <a:endParaRPr lang="en-US"/>
        </a:p>
      </dgm:t>
    </dgm:pt>
    <dgm:pt modelId="{D73DB26D-76F5-46BC-B21B-62EE866B149E}" type="pres">
      <dgm:prSet presAssocID="{132F275F-BC85-490E-8973-B64075D866E0}" presName="Name0" presStyleCnt="0">
        <dgm:presLayoutVars>
          <dgm:dir/>
          <dgm:resizeHandles/>
        </dgm:presLayoutVars>
      </dgm:prSet>
      <dgm:spPr/>
      <dgm:t>
        <a:bodyPr/>
        <a:lstStyle/>
        <a:p>
          <a:endParaRPr lang="en-US"/>
        </a:p>
      </dgm:t>
    </dgm:pt>
    <dgm:pt modelId="{3286ADEF-A5AA-439B-BF4A-24B0F16A5D6E}" type="pres">
      <dgm:prSet presAssocID="{CC65C172-FC10-4BBD-A6C4-0657A7447C8F}" presName="compNode" presStyleCnt="0"/>
      <dgm:spPr/>
      <dgm:t>
        <a:bodyPr/>
        <a:lstStyle/>
        <a:p>
          <a:endParaRPr lang="en-US"/>
        </a:p>
      </dgm:t>
    </dgm:pt>
    <dgm:pt modelId="{595A2965-4E9A-4370-83A9-52BAAA49D98B}" type="pres">
      <dgm:prSet presAssocID="{CC65C172-FC10-4BBD-A6C4-0657A7447C8F}" presName="dummyConnPt" presStyleCnt="0"/>
      <dgm:spPr/>
      <dgm:t>
        <a:bodyPr/>
        <a:lstStyle/>
        <a:p>
          <a:endParaRPr lang="en-US"/>
        </a:p>
      </dgm:t>
    </dgm:pt>
    <dgm:pt modelId="{2F5C5E98-FA0B-467F-A39B-6EDB4E4DF4F5}" type="pres">
      <dgm:prSet presAssocID="{CC65C172-FC10-4BBD-A6C4-0657A7447C8F}" presName="node" presStyleLbl="node1" presStyleIdx="0" presStyleCnt="8">
        <dgm:presLayoutVars>
          <dgm:bulletEnabled val="1"/>
        </dgm:presLayoutVars>
      </dgm:prSet>
      <dgm:spPr/>
      <dgm:t>
        <a:bodyPr/>
        <a:lstStyle/>
        <a:p>
          <a:endParaRPr lang="en-US"/>
        </a:p>
      </dgm:t>
    </dgm:pt>
    <dgm:pt modelId="{EC23C0B8-3A73-433C-8774-39155BAD68C3}" type="pres">
      <dgm:prSet presAssocID="{778CA135-6678-4867-A2F6-BFA358756A65}" presName="sibTrans" presStyleLbl="bgSibTrans2D1" presStyleIdx="0" presStyleCnt="7"/>
      <dgm:spPr/>
      <dgm:t>
        <a:bodyPr/>
        <a:lstStyle/>
        <a:p>
          <a:endParaRPr lang="en-US"/>
        </a:p>
      </dgm:t>
    </dgm:pt>
    <dgm:pt modelId="{A798B813-F076-4589-A98B-767D260E153B}" type="pres">
      <dgm:prSet presAssocID="{CC27CF10-0FA5-4936-AF65-13560710875F}" presName="compNode" presStyleCnt="0"/>
      <dgm:spPr/>
      <dgm:t>
        <a:bodyPr/>
        <a:lstStyle/>
        <a:p>
          <a:endParaRPr lang="en-US"/>
        </a:p>
      </dgm:t>
    </dgm:pt>
    <dgm:pt modelId="{A3EE1825-D6DD-4357-B3CE-B3C498280C14}" type="pres">
      <dgm:prSet presAssocID="{CC27CF10-0FA5-4936-AF65-13560710875F}" presName="dummyConnPt" presStyleCnt="0"/>
      <dgm:spPr/>
      <dgm:t>
        <a:bodyPr/>
        <a:lstStyle/>
        <a:p>
          <a:endParaRPr lang="en-US"/>
        </a:p>
      </dgm:t>
    </dgm:pt>
    <dgm:pt modelId="{C6345196-CA8E-4F8A-98DB-F73ABA07A557}" type="pres">
      <dgm:prSet presAssocID="{CC27CF10-0FA5-4936-AF65-13560710875F}" presName="node" presStyleLbl="node1" presStyleIdx="1" presStyleCnt="8">
        <dgm:presLayoutVars>
          <dgm:bulletEnabled val="1"/>
        </dgm:presLayoutVars>
      </dgm:prSet>
      <dgm:spPr/>
      <dgm:t>
        <a:bodyPr/>
        <a:lstStyle/>
        <a:p>
          <a:endParaRPr lang="en-US"/>
        </a:p>
      </dgm:t>
    </dgm:pt>
    <dgm:pt modelId="{66901E33-A247-4173-B5AC-AAA4CB25A1AB}" type="pres">
      <dgm:prSet presAssocID="{BC43B06A-4356-4F02-946D-EE7BE55BABB7}" presName="sibTrans" presStyleLbl="bgSibTrans2D1" presStyleIdx="1" presStyleCnt="7"/>
      <dgm:spPr/>
      <dgm:t>
        <a:bodyPr/>
        <a:lstStyle/>
        <a:p>
          <a:endParaRPr lang="en-US"/>
        </a:p>
      </dgm:t>
    </dgm:pt>
    <dgm:pt modelId="{1FFA27F7-47CE-4586-ACAB-4DA33BB29A9A}" type="pres">
      <dgm:prSet presAssocID="{F9C6FA0A-9562-4D1E-8AFA-867580E1DF46}" presName="compNode" presStyleCnt="0"/>
      <dgm:spPr/>
      <dgm:t>
        <a:bodyPr/>
        <a:lstStyle/>
        <a:p>
          <a:endParaRPr lang="en-US"/>
        </a:p>
      </dgm:t>
    </dgm:pt>
    <dgm:pt modelId="{E6493276-0AF0-4383-A9AE-8C1780DBAE44}" type="pres">
      <dgm:prSet presAssocID="{F9C6FA0A-9562-4D1E-8AFA-867580E1DF46}" presName="dummyConnPt" presStyleCnt="0"/>
      <dgm:spPr/>
      <dgm:t>
        <a:bodyPr/>
        <a:lstStyle/>
        <a:p>
          <a:endParaRPr lang="en-US"/>
        </a:p>
      </dgm:t>
    </dgm:pt>
    <dgm:pt modelId="{A5761291-C1CB-4D97-9F75-9DFA96FFC85E}" type="pres">
      <dgm:prSet presAssocID="{F9C6FA0A-9562-4D1E-8AFA-867580E1DF46}" presName="node" presStyleLbl="node1" presStyleIdx="2" presStyleCnt="8">
        <dgm:presLayoutVars>
          <dgm:bulletEnabled val="1"/>
        </dgm:presLayoutVars>
      </dgm:prSet>
      <dgm:spPr/>
      <dgm:t>
        <a:bodyPr/>
        <a:lstStyle/>
        <a:p>
          <a:endParaRPr lang="en-US"/>
        </a:p>
      </dgm:t>
    </dgm:pt>
    <dgm:pt modelId="{8934ACBE-2E67-46FC-BBBF-7594D2ECE53B}" type="pres">
      <dgm:prSet presAssocID="{9A8AE9AF-1F78-4079-B02E-59F6072EF2C6}" presName="sibTrans" presStyleLbl="bgSibTrans2D1" presStyleIdx="2" presStyleCnt="7"/>
      <dgm:spPr/>
      <dgm:t>
        <a:bodyPr/>
        <a:lstStyle/>
        <a:p>
          <a:endParaRPr lang="en-US"/>
        </a:p>
      </dgm:t>
    </dgm:pt>
    <dgm:pt modelId="{C0A49341-1074-4894-9BA8-E2DC385D72EA}" type="pres">
      <dgm:prSet presAssocID="{325EE3EB-ECFB-444A-9BCD-5A53D6C385AB}" presName="compNode" presStyleCnt="0"/>
      <dgm:spPr/>
      <dgm:t>
        <a:bodyPr/>
        <a:lstStyle/>
        <a:p>
          <a:endParaRPr lang="en-US"/>
        </a:p>
      </dgm:t>
    </dgm:pt>
    <dgm:pt modelId="{9C06DD33-EF44-4484-84AF-387650D94EA8}" type="pres">
      <dgm:prSet presAssocID="{325EE3EB-ECFB-444A-9BCD-5A53D6C385AB}" presName="dummyConnPt" presStyleCnt="0"/>
      <dgm:spPr/>
      <dgm:t>
        <a:bodyPr/>
        <a:lstStyle/>
        <a:p>
          <a:endParaRPr lang="en-US"/>
        </a:p>
      </dgm:t>
    </dgm:pt>
    <dgm:pt modelId="{66952A66-204B-4C36-8B52-6A04E2AD9803}" type="pres">
      <dgm:prSet presAssocID="{325EE3EB-ECFB-444A-9BCD-5A53D6C385AB}" presName="node" presStyleLbl="node1" presStyleIdx="3" presStyleCnt="8">
        <dgm:presLayoutVars>
          <dgm:bulletEnabled val="1"/>
        </dgm:presLayoutVars>
      </dgm:prSet>
      <dgm:spPr/>
      <dgm:t>
        <a:bodyPr/>
        <a:lstStyle/>
        <a:p>
          <a:endParaRPr lang="en-US"/>
        </a:p>
      </dgm:t>
    </dgm:pt>
    <dgm:pt modelId="{E7BBFA5D-10DC-4706-8BFF-C94855BAD80B}" type="pres">
      <dgm:prSet presAssocID="{578F6C7D-988A-401E-B71D-7D29DD3B1379}" presName="sibTrans" presStyleLbl="bgSibTrans2D1" presStyleIdx="3" presStyleCnt="7"/>
      <dgm:spPr/>
      <dgm:t>
        <a:bodyPr/>
        <a:lstStyle/>
        <a:p>
          <a:endParaRPr lang="en-US"/>
        </a:p>
      </dgm:t>
    </dgm:pt>
    <dgm:pt modelId="{06574EC1-0251-4661-89AB-F39D344B4A3A}" type="pres">
      <dgm:prSet presAssocID="{7411B9E3-8A99-443A-997D-CEE1ED2CE662}" presName="compNode" presStyleCnt="0"/>
      <dgm:spPr/>
      <dgm:t>
        <a:bodyPr/>
        <a:lstStyle/>
        <a:p>
          <a:endParaRPr lang="en-US"/>
        </a:p>
      </dgm:t>
    </dgm:pt>
    <dgm:pt modelId="{3A669119-DF6C-4B24-9D1F-13F7247D5652}" type="pres">
      <dgm:prSet presAssocID="{7411B9E3-8A99-443A-997D-CEE1ED2CE662}" presName="dummyConnPt" presStyleCnt="0"/>
      <dgm:spPr/>
      <dgm:t>
        <a:bodyPr/>
        <a:lstStyle/>
        <a:p>
          <a:endParaRPr lang="en-US"/>
        </a:p>
      </dgm:t>
    </dgm:pt>
    <dgm:pt modelId="{78230562-BD43-4267-9B88-F0FA14D9E929}" type="pres">
      <dgm:prSet presAssocID="{7411B9E3-8A99-443A-997D-CEE1ED2CE662}" presName="node" presStyleLbl="node1" presStyleIdx="4" presStyleCnt="8">
        <dgm:presLayoutVars>
          <dgm:bulletEnabled val="1"/>
        </dgm:presLayoutVars>
      </dgm:prSet>
      <dgm:spPr/>
      <dgm:t>
        <a:bodyPr/>
        <a:lstStyle/>
        <a:p>
          <a:endParaRPr lang="en-US"/>
        </a:p>
      </dgm:t>
    </dgm:pt>
    <dgm:pt modelId="{45BEED16-9271-40F8-AF4D-B6848FAC4042}" type="pres">
      <dgm:prSet presAssocID="{2E3BC29E-CF1E-49BB-8584-391B82C84824}" presName="sibTrans" presStyleLbl="bgSibTrans2D1" presStyleIdx="4" presStyleCnt="7"/>
      <dgm:spPr/>
      <dgm:t>
        <a:bodyPr/>
        <a:lstStyle/>
        <a:p>
          <a:endParaRPr lang="en-US"/>
        </a:p>
      </dgm:t>
    </dgm:pt>
    <dgm:pt modelId="{E7B8B5CA-0A3E-408F-A13F-BF1C583ADD7C}" type="pres">
      <dgm:prSet presAssocID="{186BC1A7-707C-482F-B7A8-BA50B504C753}" presName="compNode" presStyleCnt="0"/>
      <dgm:spPr/>
      <dgm:t>
        <a:bodyPr/>
        <a:lstStyle/>
        <a:p>
          <a:endParaRPr lang="en-US"/>
        </a:p>
      </dgm:t>
    </dgm:pt>
    <dgm:pt modelId="{C30361BA-2E81-468B-A2BA-F5BE1CC20A00}" type="pres">
      <dgm:prSet presAssocID="{186BC1A7-707C-482F-B7A8-BA50B504C753}" presName="dummyConnPt" presStyleCnt="0"/>
      <dgm:spPr/>
      <dgm:t>
        <a:bodyPr/>
        <a:lstStyle/>
        <a:p>
          <a:endParaRPr lang="en-US"/>
        </a:p>
      </dgm:t>
    </dgm:pt>
    <dgm:pt modelId="{5F33BD56-FAC8-4447-B164-45AAA65333BF}" type="pres">
      <dgm:prSet presAssocID="{186BC1A7-707C-482F-B7A8-BA50B504C753}" presName="node" presStyleLbl="node1" presStyleIdx="5" presStyleCnt="8">
        <dgm:presLayoutVars>
          <dgm:bulletEnabled val="1"/>
        </dgm:presLayoutVars>
      </dgm:prSet>
      <dgm:spPr/>
      <dgm:t>
        <a:bodyPr/>
        <a:lstStyle/>
        <a:p>
          <a:endParaRPr lang="en-US"/>
        </a:p>
      </dgm:t>
    </dgm:pt>
    <dgm:pt modelId="{BFAE9B1F-47C3-4D4B-B9AD-FBC285EDE77B}" type="pres">
      <dgm:prSet presAssocID="{1693E570-13CB-4601-AE97-6BF6CBFA80B2}" presName="sibTrans" presStyleLbl="bgSibTrans2D1" presStyleIdx="5" presStyleCnt="7"/>
      <dgm:spPr/>
      <dgm:t>
        <a:bodyPr/>
        <a:lstStyle/>
        <a:p>
          <a:endParaRPr lang="en-US"/>
        </a:p>
      </dgm:t>
    </dgm:pt>
    <dgm:pt modelId="{38F5711E-2717-4D3F-96ED-6608BFA8A6F7}" type="pres">
      <dgm:prSet presAssocID="{D2967815-541A-45F6-B5E5-DAB677F94C3D}" presName="compNode" presStyleCnt="0"/>
      <dgm:spPr/>
      <dgm:t>
        <a:bodyPr/>
        <a:lstStyle/>
        <a:p>
          <a:endParaRPr lang="en-US"/>
        </a:p>
      </dgm:t>
    </dgm:pt>
    <dgm:pt modelId="{0FC3818E-A6E7-4061-9B72-54E534B12E97}" type="pres">
      <dgm:prSet presAssocID="{D2967815-541A-45F6-B5E5-DAB677F94C3D}" presName="dummyConnPt" presStyleCnt="0"/>
      <dgm:spPr/>
      <dgm:t>
        <a:bodyPr/>
        <a:lstStyle/>
        <a:p>
          <a:endParaRPr lang="en-US"/>
        </a:p>
      </dgm:t>
    </dgm:pt>
    <dgm:pt modelId="{5518C072-417A-4CFE-A889-B8FF7299F50D}" type="pres">
      <dgm:prSet presAssocID="{D2967815-541A-45F6-B5E5-DAB677F94C3D}" presName="node" presStyleLbl="node1" presStyleIdx="6" presStyleCnt="8">
        <dgm:presLayoutVars>
          <dgm:bulletEnabled val="1"/>
        </dgm:presLayoutVars>
      </dgm:prSet>
      <dgm:spPr/>
      <dgm:t>
        <a:bodyPr/>
        <a:lstStyle/>
        <a:p>
          <a:endParaRPr lang="en-US"/>
        </a:p>
      </dgm:t>
    </dgm:pt>
    <dgm:pt modelId="{BBBBFED4-F439-447B-8557-6F88C4590D5F}" type="pres">
      <dgm:prSet presAssocID="{F8E19E0D-3172-4536-8AF5-FF015AFDF44F}" presName="sibTrans" presStyleLbl="bgSibTrans2D1" presStyleIdx="6" presStyleCnt="7"/>
      <dgm:spPr/>
      <dgm:t>
        <a:bodyPr/>
        <a:lstStyle/>
        <a:p>
          <a:endParaRPr lang="en-US"/>
        </a:p>
      </dgm:t>
    </dgm:pt>
    <dgm:pt modelId="{520CD315-F619-47BF-B60A-4061CDCBB9CD}" type="pres">
      <dgm:prSet presAssocID="{C0AE4196-D8A0-4EA8-B427-B1F3C9E8A57C}" presName="compNode" presStyleCnt="0"/>
      <dgm:spPr/>
      <dgm:t>
        <a:bodyPr/>
        <a:lstStyle/>
        <a:p>
          <a:endParaRPr lang="en-US"/>
        </a:p>
      </dgm:t>
    </dgm:pt>
    <dgm:pt modelId="{89F13E5D-2D43-4BD2-9E97-78E1C82C262C}" type="pres">
      <dgm:prSet presAssocID="{C0AE4196-D8A0-4EA8-B427-B1F3C9E8A57C}" presName="dummyConnPt" presStyleCnt="0"/>
      <dgm:spPr/>
      <dgm:t>
        <a:bodyPr/>
        <a:lstStyle/>
        <a:p>
          <a:endParaRPr lang="en-US"/>
        </a:p>
      </dgm:t>
    </dgm:pt>
    <dgm:pt modelId="{63E7C072-A4FC-420B-9E28-1D49C6219E80}" type="pres">
      <dgm:prSet presAssocID="{C0AE4196-D8A0-4EA8-B427-B1F3C9E8A57C}" presName="node" presStyleLbl="node1" presStyleIdx="7" presStyleCnt="8">
        <dgm:presLayoutVars>
          <dgm:bulletEnabled val="1"/>
        </dgm:presLayoutVars>
      </dgm:prSet>
      <dgm:spPr/>
      <dgm:t>
        <a:bodyPr/>
        <a:lstStyle/>
        <a:p>
          <a:endParaRPr lang="en-US"/>
        </a:p>
      </dgm:t>
    </dgm:pt>
  </dgm:ptLst>
  <dgm:cxnLst>
    <dgm:cxn modelId="{6C35EA3A-A352-4519-ABBF-BCFF19E959BE}" type="presOf" srcId="{D2967815-541A-45F6-B5E5-DAB677F94C3D}" destId="{5518C072-417A-4CFE-A889-B8FF7299F50D}" srcOrd="0" destOrd="0" presId="urn:microsoft.com/office/officeart/2005/8/layout/bProcess4"/>
    <dgm:cxn modelId="{32B793B0-AFCD-4E1C-8420-2F52EA6DD14D}" type="presOf" srcId="{C0AE4196-D8A0-4EA8-B427-B1F3C9E8A57C}" destId="{63E7C072-A4FC-420B-9E28-1D49C6219E80}" srcOrd="0" destOrd="0" presId="urn:microsoft.com/office/officeart/2005/8/layout/bProcess4"/>
    <dgm:cxn modelId="{31A8AF00-E108-4DC6-A651-D4A7AAA53362}" type="presOf" srcId="{F9C6FA0A-9562-4D1E-8AFA-867580E1DF46}" destId="{A5761291-C1CB-4D97-9F75-9DFA96FFC85E}" srcOrd="0" destOrd="0" presId="urn:microsoft.com/office/officeart/2005/8/layout/bProcess4"/>
    <dgm:cxn modelId="{AE2D3661-92BE-468A-B8A2-F6597606DABE}" type="presOf" srcId="{132F275F-BC85-490E-8973-B64075D866E0}" destId="{D73DB26D-76F5-46BC-B21B-62EE866B149E}" srcOrd="0" destOrd="0" presId="urn:microsoft.com/office/officeart/2005/8/layout/bProcess4"/>
    <dgm:cxn modelId="{FFC9C9B9-4A8A-4CA3-98E6-DE94BCCD9D6A}" srcId="{132F275F-BC85-490E-8973-B64075D866E0}" destId="{F9C6FA0A-9562-4D1E-8AFA-867580E1DF46}" srcOrd="2" destOrd="0" parTransId="{D37A8D3D-29EA-4B29-9F62-A8E733BA2D00}" sibTransId="{9A8AE9AF-1F78-4079-B02E-59F6072EF2C6}"/>
    <dgm:cxn modelId="{8C658D0A-8E0D-491D-9544-35A8ED4E3D23}" srcId="{132F275F-BC85-490E-8973-B64075D866E0}" destId="{325EE3EB-ECFB-444A-9BCD-5A53D6C385AB}" srcOrd="3" destOrd="0" parTransId="{41CD70C6-33EA-43E7-A1E9-52E4171FE42D}" sibTransId="{578F6C7D-988A-401E-B71D-7D29DD3B1379}"/>
    <dgm:cxn modelId="{59148DE6-7D15-4DB6-B456-3FCE92028940}" type="presOf" srcId="{BC43B06A-4356-4F02-946D-EE7BE55BABB7}" destId="{66901E33-A247-4173-B5AC-AAA4CB25A1AB}" srcOrd="0" destOrd="0" presId="urn:microsoft.com/office/officeart/2005/8/layout/bProcess4"/>
    <dgm:cxn modelId="{782F852C-0CC8-437A-A0CC-B45147472854}" type="presOf" srcId="{578F6C7D-988A-401E-B71D-7D29DD3B1379}" destId="{E7BBFA5D-10DC-4706-8BFF-C94855BAD80B}" srcOrd="0" destOrd="0" presId="urn:microsoft.com/office/officeart/2005/8/layout/bProcess4"/>
    <dgm:cxn modelId="{208FD1B1-65C3-483A-AABB-B9782D4F2649}" type="presOf" srcId="{CC65C172-FC10-4BBD-A6C4-0657A7447C8F}" destId="{2F5C5E98-FA0B-467F-A39B-6EDB4E4DF4F5}" srcOrd="0" destOrd="0" presId="urn:microsoft.com/office/officeart/2005/8/layout/bProcess4"/>
    <dgm:cxn modelId="{9435D9C3-EB6B-4751-8B77-D65749240FCE}" type="presOf" srcId="{186BC1A7-707C-482F-B7A8-BA50B504C753}" destId="{5F33BD56-FAC8-4447-B164-45AAA65333BF}" srcOrd="0" destOrd="0" presId="urn:microsoft.com/office/officeart/2005/8/layout/bProcess4"/>
    <dgm:cxn modelId="{5B1050CC-0E33-4351-B618-5B38EDC46C47}" type="presOf" srcId="{2E3BC29E-CF1E-49BB-8584-391B82C84824}" destId="{45BEED16-9271-40F8-AF4D-B6848FAC4042}" srcOrd="0" destOrd="0" presId="urn:microsoft.com/office/officeart/2005/8/layout/bProcess4"/>
    <dgm:cxn modelId="{4C188464-7AE9-46FD-A2D0-2C892EEB795E}" srcId="{132F275F-BC85-490E-8973-B64075D866E0}" destId="{186BC1A7-707C-482F-B7A8-BA50B504C753}" srcOrd="5" destOrd="0" parTransId="{80A4EE93-3E79-4676-B448-1B24610CA129}" sibTransId="{1693E570-13CB-4601-AE97-6BF6CBFA80B2}"/>
    <dgm:cxn modelId="{BB0A5301-9F3C-4B08-B17D-8EE1DFF59B9D}" srcId="{132F275F-BC85-490E-8973-B64075D866E0}" destId="{7411B9E3-8A99-443A-997D-CEE1ED2CE662}" srcOrd="4" destOrd="0" parTransId="{57C2CCA8-73BA-4AE5-940C-B6C30DF7DCF4}" sibTransId="{2E3BC29E-CF1E-49BB-8584-391B82C84824}"/>
    <dgm:cxn modelId="{A85DAFAE-4A5F-4011-A0C7-E55DD9CC68B6}" type="presOf" srcId="{7411B9E3-8A99-443A-997D-CEE1ED2CE662}" destId="{78230562-BD43-4267-9B88-F0FA14D9E929}" srcOrd="0" destOrd="0" presId="urn:microsoft.com/office/officeart/2005/8/layout/bProcess4"/>
    <dgm:cxn modelId="{48EEEC81-FC5E-4919-B206-B59C9942F8DA}" srcId="{132F275F-BC85-490E-8973-B64075D866E0}" destId="{CC65C172-FC10-4BBD-A6C4-0657A7447C8F}" srcOrd="0" destOrd="0" parTransId="{2E654607-37F7-4BBA-8720-1AF646DA6E2B}" sibTransId="{778CA135-6678-4867-A2F6-BFA358756A65}"/>
    <dgm:cxn modelId="{77AC1BC9-BA3B-4C10-95E7-57CCFF376960}" type="presOf" srcId="{9A8AE9AF-1F78-4079-B02E-59F6072EF2C6}" destId="{8934ACBE-2E67-46FC-BBBF-7594D2ECE53B}" srcOrd="0" destOrd="0" presId="urn:microsoft.com/office/officeart/2005/8/layout/bProcess4"/>
    <dgm:cxn modelId="{A75FA751-CB08-42B4-A8B6-F962BA7068E3}" srcId="{132F275F-BC85-490E-8973-B64075D866E0}" destId="{C0AE4196-D8A0-4EA8-B427-B1F3C9E8A57C}" srcOrd="7" destOrd="0" parTransId="{79924DAE-784C-4163-995A-20278ED161C3}" sibTransId="{9B4563B5-2EB3-4AD6-9966-E59F77383C64}"/>
    <dgm:cxn modelId="{D4677518-85E1-4E07-B6CA-9CD9C7C001D3}" srcId="{132F275F-BC85-490E-8973-B64075D866E0}" destId="{D2967815-541A-45F6-B5E5-DAB677F94C3D}" srcOrd="6" destOrd="0" parTransId="{5A9A0527-E30B-4667-81AE-C0474AE53730}" sibTransId="{F8E19E0D-3172-4536-8AF5-FF015AFDF44F}"/>
    <dgm:cxn modelId="{87DAEE95-C8E6-4B95-BCA2-022DF32EB9BA}" type="presOf" srcId="{F8E19E0D-3172-4536-8AF5-FF015AFDF44F}" destId="{BBBBFED4-F439-447B-8557-6F88C4590D5F}" srcOrd="0" destOrd="0" presId="urn:microsoft.com/office/officeart/2005/8/layout/bProcess4"/>
    <dgm:cxn modelId="{15E2CB0A-E850-4E67-B67A-F85566D66DBD}" type="presOf" srcId="{1693E570-13CB-4601-AE97-6BF6CBFA80B2}" destId="{BFAE9B1F-47C3-4D4B-B9AD-FBC285EDE77B}" srcOrd="0" destOrd="0" presId="urn:microsoft.com/office/officeart/2005/8/layout/bProcess4"/>
    <dgm:cxn modelId="{100D4E8F-0D0D-4510-86E3-64C52C2AE668}" type="presOf" srcId="{778CA135-6678-4867-A2F6-BFA358756A65}" destId="{EC23C0B8-3A73-433C-8774-39155BAD68C3}" srcOrd="0" destOrd="0" presId="urn:microsoft.com/office/officeart/2005/8/layout/bProcess4"/>
    <dgm:cxn modelId="{EAAAF247-64A6-4027-9A10-CCA4AE4E31F3}" srcId="{132F275F-BC85-490E-8973-B64075D866E0}" destId="{CC27CF10-0FA5-4936-AF65-13560710875F}" srcOrd="1" destOrd="0" parTransId="{64144815-120C-4B09-BE8D-C712A3428F44}" sibTransId="{BC43B06A-4356-4F02-946D-EE7BE55BABB7}"/>
    <dgm:cxn modelId="{57C40E97-5BE1-48B1-8F21-2AF4B639439B}" type="presOf" srcId="{CC27CF10-0FA5-4936-AF65-13560710875F}" destId="{C6345196-CA8E-4F8A-98DB-F73ABA07A557}" srcOrd="0" destOrd="0" presId="urn:microsoft.com/office/officeart/2005/8/layout/bProcess4"/>
    <dgm:cxn modelId="{6C559398-B35B-497D-B001-7E54E4B480FC}" type="presOf" srcId="{325EE3EB-ECFB-444A-9BCD-5A53D6C385AB}" destId="{66952A66-204B-4C36-8B52-6A04E2AD9803}" srcOrd="0" destOrd="0" presId="urn:microsoft.com/office/officeart/2005/8/layout/bProcess4"/>
    <dgm:cxn modelId="{66FAA602-EBDC-4020-A983-BEA3F052FB27}" type="presParOf" srcId="{D73DB26D-76F5-46BC-B21B-62EE866B149E}" destId="{3286ADEF-A5AA-439B-BF4A-24B0F16A5D6E}" srcOrd="0" destOrd="0" presId="urn:microsoft.com/office/officeart/2005/8/layout/bProcess4"/>
    <dgm:cxn modelId="{5D77DDB7-DBFB-4133-ADCA-89CC17947391}" type="presParOf" srcId="{3286ADEF-A5AA-439B-BF4A-24B0F16A5D6E}" destId="{595A2965-4E9A-4370-83A9-52BAAA49D98B}" srcOrd="0" destOrd="0" presId="urn:microsoft.com/office/officeart/2005/8/layout/bProcess4"/>
    <dgm:cxn modelId="{87813945-C69D-438A-A81D-6EDD01B51043}" type="presParOf" srcId="{3286ADEF-A5AA-439B-BF4A-24B0F16A5D6E}" destId="{2F5C5E98-FA0B-467F-A39B-6EDB4E4DF4F5}" srcOrd="1" destOrd="0" presId="urn:microsoft.com/office/officeart/2005/8/layout/bProcess4"/>
    <dgm:cxn modelId="{893382B3-BF74-494E-A13C-A125CFAB3A7F}" type="presParOf" srcId="{D73DB26D-76F5-46BC-B21B-62EE866B149E}" destId="{EC23C0B8-3A73-433C-8774-39155BAD68C3}" srcOrd="1" destOrd="0" presId="urn:microsoft.com/office/officeart/2005/8/layout/bProcess4"/>
    <dgm:cxn modelId="{609DF831-A11A-4EE7-8F38-CD221B45B9F6}" type="presParOf" srcId="{D73DB26D-76F5-46BC-B21B-62EE866B149E}" destId="{A798B813-F076-4589-A98B-767D260E153B}" srcOrd="2" destOrd="0" presId="urn:microsoft.com/office/officeart/2005/8/layout/bProcess4"/>
    <dgm:cxn modelId="{7ACCF3C8-5A2A-4C59-A06E-FA101C88DAB2}" type="presParOf" srcId="{A798B813-F076-4589-A98B-767D260E153B}" destId="{A3EE1825-D6DD-4357-B3CE-B3C498280C14}" srcOrd="0" destOrd="0" presId="urn:microsoft.com/office/officeart/2005/8/layout/bProcess4"/>
    <dgm:cxn modelId="{DA22FDA7-FFD0-4B94-BB47-F50DF40B38F3}" type="presParOf" srcId="{A798B813-F076-4589-A98B-767D260E153B}" destId="{C6345196-CA8E-4F8A-98DB-F73ABA07A557}" srcOrd="1" destOrd="0" presId="urn:microsoft.com/office/officeart/2005/8/layout/bProcess4"/>
    <dgm:cxn modelId="{97DDFB30-D7C4-4D4F-8847-ABCAA7E5F165}" type="presParOf" srcId="{D73DB26D-76F5-46BC-B21B-62EE866B149E}" destId="{66901E33-A247-4173-B5AC-AAA4CB25A1AB}" srcOrd="3" destOrd="0" presId="urn:microsoft.com/office/officeart/2005/8/layout/bProcess4"/>
    <dgm:cxn modelId="{4011B2F1-0E53-44F6-B123-8A28041B2061}" type="presParOf" srcId="{D73DB26D-76F5-46BC-B21B-62EE866B149E}" destId="{1FFA27F7-47CE-4586-ACAB-4DA33BB29A9A}" srcOrd="4" destOrd="0" presId="urn:microsoft.com/office/officeart/2005/8/layout/bProcess4"/>
    <dgm:cxn modelId="{5846D40D-AD0E-42A1-ACE7-EA4DA19B8B06}" type="presParOf" srcId="{1FFA27F7-47CE-4586-ACAB-4DA33BB29A9A}" destId="{E6493276-0AF0-4383-A9AE-8C1780DBAE44}" srcOrd="0" destOrd="0" presId="urn:microsoft.com/office/officeart/2005/8/layout/bProcess4"/>
    <dgm:cxn modelId="{BA1557E9-A643-4778-9BFF-ECDE4525DD99}" type="presParOf" srcId="{1FFA27F7-47CE-4586-ACAB-4DA33BB29A9A}" destId="{A5761291-C1CB-4D97-9F75-9DFA96FFC85E}" srcOrd="1" destOrd="0" presId="urn:microsoft.com/office/officeart/2005/8/layout/bProcess4"/>
    <dgm:cxn modelId="{2CE0B3B3-FEE8-4866-8F35-2BB2053922C5}" type="presParOf" srcId="{D73DB26D-76F5-46BC-B21B-62EE866B149E}" destId="{8934ACBE-2E67-46FC-BBBF-7594D2ECE53B}" srcOrd="5" destOrd="0" presId="urn:microsoft.com/office/officeart/2005/8/layout/bProcess4"/>
    <dgm:cxn modelId="{746FE94C-3AC4-4B4C-A811-97F094664F26}" type="presParOf" srcId="{D73DB26D-76F5-46BC-B21B-62EE866B149E}" destId="{C0A49341-1074-4894-9BA8-E2DC385D72EA}" srcOrd="6" destOrd="0" presId="urn:microsoft.com/office/officeart/2005/8/layout/bProcess4"/>
    <dgm:cxn modelId="{3F27B7F2-453D-44EB-BAC2-516838C13619}" type="presParOf" srcId="{C0A49341-1074-4894-9BA8-E2DC385D72EA}" destId="{9C06DD33-EF44-4484-84AF-387650D94EA8}" srcOrd="0" destOrd="0" presId="urn:microsoft.com/office/officeart/2005/8/layout/bProcess4"/>
    <dgm:cxn modelId="{CB05E324-52DB-4507-AEE7-74358CCE29EC}" type="presParOf" srcId="{C0A49341-1074-4894-9BA8-E2DC385D72EA}" destId="{66952A66-204B-4C36-8B52-6A04E2AD9803}" srcOrd="1" destOrd="0" presId="urn:microsoft.com/office/officeart/2005/8/layout/bProcess4"/>
    <dgm:cxn modelId="{DA77A598-3C73-4480-883D-AD9C7F2C4B5F}" type="presParOf" srcId="{D73DB26D-76F5-46BC-B21B-62EE866B149E}" destId="{E7BBFA5D-10DC-4706-8BFF-C94855BAD80B}" srcOrd="7" destOrd="0" presId="urn:microsoft.com/office/officeart/2005/8/layout/bProcess4"/>
    <dgm:cxn modelId="{2901CB31-0A25-4B47-84D2-11D7E5DF0457}" type="presParOf" srcId="{D73DB26D-76F5-46BC-B21B-62EE866B149E}" destId="{06574EC1-0251-4661-89AB-F39D344B4A3A}" srcOrd="8" destOrd="0" presId="urn:microsoft.com/office/officeart/2005/8/layout/bProcess4"/>
    <dgm:cxn modelId="{448DE190-2D51-45B2-9A7D-97DC8F370B06}" type="presParOf" srcId="{06574EC1-0251-4661-89AB-F39D344B4A3A}" destId="{3A669119-DF6C-4B24-9D1F-13F7247D5652}" srcOrd="0" destOrd="0" presId="urn:microsoft.com/office/officeart/2005/8/layout/bProcess4"/>
    <dgm:cxn modelId="{F86670AA-7422-4F14-AA4C-0146B400DAB1}" type="presParOf" srcId="{06574EC1-0251-4661-89AB-F39D344B4A3A}" destId="{78230562-BD43-4267-9B88-F0FA14D9E929}" srcOrd="1" destOrd="0" presId="urn:microsoft.com/office/officeart/2005/8/layout/bProcess4"/>
    <dgm:cxn modelId="{C84A6B4A-D2D9-480E-AB7D-E26A1A983F5B}" type="presParOf" srcId="{D73DB26D-76F5-46BC-B21B-62EE866B149E}" destId="{45BEED16-9271-40F8-AF4D-B6848FAC4042}" srcOrd="9" destOrd="0" presId="urn:microsoft.com/office/officeart/2005/8/layout/bProcess4"/>
    <dgm:cxn modelId="{1B4EF513-D952-41B6-9213-69B24E36FB48}" type="presParOf" srcId="{D73DB26D-76F5-46BC-B21B-62EE866B149E}" destId="{E7B8B5CA-0A3E-408F-A13F-BF1C583ADD7C}" srcOrd="10" destOrd="0" presId="urn:microsoft.com/office/officeart/2005/8/layout/bProcess4"/>
    <dgm:cxn modelId="{3C41518F-8E1E-4FF3-ACD7-849878C21C3C}" type="presParOf" srcId="{E7B8B5CA-0A3E-408F-A13F-BF1C583ADD7C}" destId="{C30361BA-2E81-468B-A2BA-F5BE1CC20A00}" srcOrd="0" destOrd="0" presId="urn:microsoft.com/office/officeart/2005/8/layout/bProcess4"/>
    <dgm:cxn modelId="{1525F2DF-60E5-4ED3-A69C-9065A1688FE4}" type="presParOf" srcId="{E7B8B5CA-0A3E-408F-A13F-BF1C583ADD7C}" destId="{5F33BD56-FAC8-4447-B164-45AAA65333BF}" srcOrd="1" destOrd="0" presId="urn:microsoft.com/office/officeart/2005/8/layout/bProcess4"/>
    <dgm:cxn modelId="{03BB3531-0F28-44F9-AB21-155C4C9373B8}" type="presParOf" srcId="{D73DB26D-76F5-46BC-B21B-62EE866B149E}" destId="{BFAE9B1F-47C3-4D4B-B9AD-FBC285EDE77B}" srcOrd="11" destOrd="0" presId="urn:microsoft.com/office/officeart/2005/8/layout/bProcess4"/>
    <dgm:cxn modelId="{9D99B78F-1C58-458D-953C-AF49ABAAE986}" type="presParOf" srcId="{D73DB26D-76F5-46BC-B21B-62EE866B149E}" destId="{38F5711E-2717-4D3F-96ED-6608BFA8A6F7}" srcOrd="12" destOrd="0" presId="urn:microsoft.com/office/officeart/2005/8/layout/bProcess4"/>
    <dgm:cxn modelId="{6172F8D5-1A46-41AA-80C9-69188F40FCD7}" type="presParOf" srcId="{38F5711E-2717-4D3F-96ED-6608BFA8A6F7}" destId="{0FC3818E-A6E7-4061-9B72-54E534B12E97}" srcOrd="0" destOrd="0" presId="urn:microsoft.com/office/officeart/2005/8/layout/bProcess4"/>
    <dgm:cxn modelId="{0954B511-5AA4-4F38-A02F-47D7BA5D838D}" type="presParOf" srcId="{38F5711E-2717-4D3F-96ED-6608BFA8A6F7}" destId="{5518C072-417A-4CFE-A889-B8FF7299F50D}" srcOrd="1" destOrd="0" presId="urn:microsoft.com/office/officeart/2005/8/layout/bProcess4"/>
    <dgm:cxn modelId="{8802C223-CC6F-497B-BB6A-AFE5B3740B51}" type="presParOf" srcId="{D73DB26D-76F5-46BC-B21B-62EE866B149E}" destId="{BBBBFED4-F439-447B-8557-6F88C4590D5F}" srcOrd="13" destOrd="0" presId="urn:microsoft.com/office/officeart/2005/8/layout/bProcess4"/>
    <dgm:cxn modelId="{07981721-36D9-48A6-B729-CA373AF9A9B1}" type="presParOf" srcId="{D73DB26D-76F5-46BC-B21B-62EE866B149E}" destId="{520CD315-F619-47BF-B60A-4061CDCBB9CD}" srcOrd="14" destOrd="0" presId="urn:microsoft.com/office/officeart/2005/8/layout/bProcess4"/>
    <dgm:cxn modelId="{DA9C1E8F-A227-423C-AA75-5CE8BC51D95F}" type="presParOf" srcId="{520CD315-F619-47BF-B60A-4061CDCBB9CD}" destId="{89F13E5D-2D43-4BD2-9E97-78E1C82C262C}" srcOrd="0" destOrd="0" presId="urn:microsoft.com/office/officeart/2005/8/layout/bProcess4"/>
    <dgm:cxn modelId="{4CFB88B6-4970-49F3-A3D2-204199D1C5D3}" type="presParOf" srcId="{520CD315-F619-47BF-B60A-4061CDCBB9CD}" destId="{63E7C072-A4FC-420B-9E28-1D49C6219E80}" srcOrd="1" destOrd="0" presId="urn:microsoft.com/office/officeart/2005/8/layout/bProcess4"/>
  </dgm:cxnLst>
  <dgm:bg>
    <a:noFill/>
    <a:effectLst>
      <a:outerShdw blurRad="50800" dist="38100" dir="2700000" algn="tl" rotWithShape="0">
        <a:prstClr val="black">
          <a:alpha val="40000"/>
        </a:prstClr>
      </a:outerShdw>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076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5265014" y="0"/>
            <a:ext cx="4029282" cy="350760"/>
          </a:xfrm>
          <a:prstGeom prst="rect">
            <a:avLst/>
          </a:prstGeom>
        </p:spPr>
        <p:txBody>
          <a:bodyPr vert="horz" lIns="91440" tIns="45720" rIns="91440" bIns="45720" rtlCol="0"/>
          <a:lstStyle>
            <a:lvl1pPr algn="r">
              <a:defRPr sz="1200"/>
            </a:lvl1pPr>
          </a:lstStyle>
          <a:p>
            <a:fld id="{5877E72A-45C3-4515-A87E-8CDB5600BA17}" type="datetimeFigureOut">
              <a:rPr lang="en-US" smtClean="0"/>
              <a:t>8/4/2016</a:t>
            </a:fld>
            <a:endParaRPr lang="en-US" dirty="0"/>
          </a:p>
        </p:txBody>
      </p:sp>
      <p:sp>
        <p:nvSpPr>
          <p:cNvPr id="4" name="Footer Placeholder 3"/>
          <p:cNvSpPr>
            <a:spLocks noGrp="1"/>
          </p:cNvSpPr>
          <p:nvPr>
            <p:ph type="ftr" sz="quarter" idx="2"/>
          </p:nvPr>
        </p:nvSpPr>
        <p:spPr>
          <a:xfrm>
            <a:off x="1" y="6658443"/>
            <a:ext cx="4029282" cy="35076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65014" y="6658443"/>
            <a:ext cx="4029282" cy="350760"/>
          </a:xfrm>
          <a:prstGeom prst="rect">
            <a:avLst/>
          </a:prstGeom>
        </p:spPr>
        <p:txBody>
          <a:bodyPr vert="horz" lIns="91440" tIns="45720" rIns="91440" bIns="45720" rtlCol="0" anchor="b"/>
          <a:lstStyle>
            <a:lvl1pPr algn="r">
              <a:defRPr sz="1200"/>
            </a:lvl1pPr>
          </a:lstStyle>
          <a:p>
            <a:fld id="{A7C303DD-5C4C-47B3-8410-8BEFF1AC0230}" type="slidenum">
              <a:rPr lang="en-US" smtClean="0"/>
              <a:t>‹#›</a:t>
            </a:fld>
            <a:endParaRPr lang="en-US" dirty="0"/>
          </a:p>
        </p:txBody>
      </p:sp>
    </p:spTree>
    <p:extLst>
      <p:ext uri="{BB962C8B-B14F-4D97-AF65-F5344CB8AC3E}">
        <p14:creationId xmlns:p14="http://schemas.microsoft.com/office/powerpoint/2010/main" val="5724095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5265809" y="0"/>
            <a:ext cx="4028440" cy="350520"/>
          </a:xfrm>
          <a:prstGeom prst="rect">
            <a:avLst/>
          </a:prstGeom>
        </p:spPr>
        <p:txBody>
          <a:bodyPr vert="horz" lIns="93177" tIns="46589" rIns="93177" bIns="46589" rtlCol="0"/>
          <a:lstStyle>
            <a:lvl1pPr algn="r">
              <a:defRPr sz="1200"/>
            </a:lvl1pPr>
          </a:lstStyle>
          <a:p>
            <a:fld id="{0244865A-E1C9-41FE-9F91-E5D2E26A949C}" type="datetimeFigureOut">
              <a:rPr lang="en-US" smtClean="0"/>
              <a:t>8/4/2016</a:t>
            </a:fld>
            <a:endParaRPr lang="en-US" dirty="0"/>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3177" tIns="46589" rIns="93177" bIns="46589" rtlCol="0" anchor="b"/>
          <a:lstStyle>
            <a:lvl1pPr algn="r">
              <a:defRPr sz="1200"/>
            </a:lvl1pPr>
          </a:lstStyle>
          <a:p>
            <a:fld id="{F75EC6AD-DD6D-431C-87AA-BEF2ACCF4A27}" type="slidenum">
              <a:rPr lang="en-US" smtClean="0"/>
              <a:t>‹#›</a:t>
            </a:fld>
            <a:endParaRPr lang="en-US" dirty="0"/>
          </a:p>
        </p:txBody>
      </p:sp>
    </p:spTree>
    <p:extLst>
      <p:ext uri="{BB962C8B-B14F-4D97-AF65-F5344CB8AC3E}">
        <p14:creationId xmlns:p14="http://schemas.microsoft.com/office/powerpoint/2010/main" val="3131202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1</a:t>
            </a:fld>
            <a:endParaRPr lang="en-US" dirty="0"/>
          </a:p>
        </p:txBody>
      </p:sp>
    </p:spTree>
    <p:extLst>
      <p:ext uri="{BB962C8B-B14F-4D97-AF65-F5344CB8AC3E}">
        <p14:creationId xmlns:p14="http://schemas.microsoft.com/office/powerpoint/2010/main" val="9467772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10</a:t>
            </a:fld>
            <a:endParaRPr lang="en-US" dirty="0"/>
          </a:p>
        </p:txBody>
      </p:sp>
    </p:spTree>
    <p:extLst>
      <p:ext uri="{BB962C8B-B14F-4D97-AF65-F5344CB8AC3E}">
        <p14:creationId xmlns:p14="http://schemas.microsoft.com/office/powerpoint/2010/main" val="8623244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11</a:t>
            </a:fld>
            <a:endParaRPr lang="en-US" dirty="0"/>
          </a:p>
        </p:txBody>
      </p:sp>
    </p:spTree>
    <p:extLst>
      <p:ext uri="{BB962C8B-B14F-4D97-AF65-F5344CB8AC3E}">
        <p14:creationId xmlns:p14="http://schemas.microsoft.com/office/powerpoint/2010/main" val="8623244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12</a:t>
            </a:fld>
            <a:endParaRPr lang="en-US" dirty="0"/>
          </a:p>
        </p:txBody>
      </p:sp>
    </p:spTree>
    <p:extLst>
      <p:ext uri="{BB962C8B-B14F-4D97-AF65-F5344CB8AC3E}">
        <p14:creationId xmlns:p14="http://schemas.microsoft.com/office/powerpoint/2010/main" val="20598431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13</a:t>
            </a:fld>
            <a:endParaRPr lang="en-US" dirty="0"/>
          </a:p>
        </p:txBody>
      </p:sp>
    </p:spTree>
    <p:extLst>
      <p:ext uri="{BB962C8B-B14F-4D97-AF65-F5344CB8AC3E}">
        <p14:creationId xmlns:p14="http://schemas.microsoft.com/office/powerpoint/2010/main" val="8623244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14</a:t>
            </a:fld>
            <a:endParaRPr lang="en-US" dirty="0"/>
          </a:p>
        </p:txBody>
      </p:sp>
    </p:spTree>
    <p:extLst>
      <p:ext uri="{BB962C8B-B14F-4D97-AF65-F5344CB8AC3E}">
        <p14:creationId xmlns:p14="http://schemas.microsoft.com/office/powerpoint/2010/main" val="8623244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15</a:t>
            </a:fld>
            <a:endParaRPr lang="en-US" dirty="0"/>
          </a:p>
        </p:txBody>
      </p:sp>
    </p:spTree>
    <p:extLst>
      <p:ext uri="{BB962C8B-B14F-4D97-AF65-F5344CB8AC3E}">
        <p14:creationId xmlns:p14="http://schemas.microsoft.com/office/powerpoint/2010/main" val="20598431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16</a:t>
            </a:fld>
            <a:endParaRPr lang="en-US" dirty="0"/>
          </a:p>
        </p:txBody>
      </p:sp>
    </p:spTree>
    <p:extLst>
      <p:ext uri="{BB962C8B-B14F-4D97-AF65-F5344CB8AC3E}">
        <p14:creationId xmlns:p14="http://schemas.microsoft.com/office/powerpoint/2010/main" val="8623244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17</a:t>
            </a:fld>
            <a:endParaRPr lang="en-US" dirty="0"/>
          </a:p>
        </p:txBody>
      </p:sp>
    </p:spTree>
    <p:extLst>
      <p:ext uri="{BB962C8B-B14F-4D97-AF65-F5344CB8AC3E}">
        <p14:creationId xmlns:p14="http://schemas.microsoft.com/office/powerpoint/2010/main" val="20598431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18</a:t>
            </a:fld>
            <a:endParaRPr lang="en-US" dirty="0"/>
          </a:p>
        </p:txBody>
      </p:sp>
    </p:spTree>
    <p:extLst>
      <p:ext uri="{BB962C8B-B14F-4D97-AF65-F5344CB8AC3E}">
        <p14:creationId xmlns:p14="http://schemas.microsoft.com/office/powerpoint/2010/main" val="8623244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19</a:t>
            </a:fld>
            <a:endParaRPr lang="en-US" dirty="0"/>
          </a:p>
        </p:txBody>
      </p:sp>
    </p:spTree>
    <p:extLst>
      <p:ext uri="{BB962C8B-B14F-4D97-AF65-F5344CB8AC3E}">
        <p14:creationId xmlns:p14="http://schemas.microsoft.com/office/powerpoint/2010/main" val="8623244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2</a:t>
            </a:fld>
            <a:endParaRPr lang="en-US" dirty="0"/>
          </a:p>
        </p:txBody>
      </p:sp>
    </p:spTree>
    <p:extLst>
      <p:ext uri="{BB962C8B-B14F-4D97-AF65-F5344CB8AC3E}">
        <p14:creationId xmlns:p14="http://schemas.microsoft.com/office/powerpoint/2010/main" val="8623244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20</a:t>
            </a:fld>
            <a:endParaRPr lang="en-US" dirty="0"/>
          </a:p>
        </p:txBody>
      </p:sp>
    </p:spTree>
    <p:extLst>
      <p:ext uri="{BB962C8B-B14F-4D97-AF65-F5344CB8AC3E}">
        <p14:creationId xmlns:p14="http://schemas.microsoft.com/office/powerpoint/2010/main" val="8623244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21</a:t>
            </a:fld>
            <a:endParaRPr lang="en-US" dirty="0"/>
          </a:p>
        </p:txBody>
      </p:sp>
    </p:spTree>
    <p:extLst>
      <p:ext uri="{BB962C8B-B14F-4D97-AF65-F5344CB8AC3E}">
        <p14:creationId xmlns:p14="http://schemas.microsoft.com/office/powerpoint/2010/main" val="8623244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22</a:t>
            </a:fld>
            <a:endParaRPr lang="en-US" dirty="0"/>
          </a:p>
        </p:txBody>
      </p:sp>
    </p:spTree>
    <p:extLst>
      <p:ext uri="{BB962C8B-B14F-4D97-AF65-F5344CB8AC3E}">
        <p14:creationId xmlns:p14="http://schemas.microsoft.com/office/powerpoint/2010/main" val="8623244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23</a:t>
            </a:fld>
            <a:endParaRPr lang="en-US" dirty="0"/>
          </a:p>
        </p:txBody>
      </p:sp>
    </p:spTree>
    <p:extLst>
      <p:ext uri="{BB962C8B-B14F-4D97-AF65-F5344CB8AC3E}">
        <p14:creationId xmlns:p14="http://schemas.microsoft.com/office/powerpoint/2010/main" val="8623244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24</a:t>
            </a:fld>
            <a:endParaRPr lang="en-US" dirty="0"/>
          </a:p>
        </p:txBody>
      </p:sp>
    </p:spTree>
    <p:extLst>
      <p:ext uri="{BB962C8B-B14F-4D97-AF65-F5344CB8AC3E}">
        <p14:creationId xmlns:p14="http://schemas.microsoft.com/office/powerpoint/2010/main" val="8623244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25</a:t>
            </a:fld>
            <a:endParaRPr lang="en-US" dirty="0"/>
          </a:p>
        </p:txBody>
      </p:sp>
    </p:spTree>
    <p:extLst>
      <p:ext uri="{BB962C8B-B14F-4D97-AF65-F5344CB8AC3E}">
        <p14:creationId xmlns:p14="http://schemas.microsoft.com/office/powerpoint/2010/main" val="8623244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26</a:t>
            </a:fld>
            <a:endParaRPr lang="en-US" dirty="0"/>
          </a:p>
        </p:txBody>
      </p:sp>
    </p:spTree>
    <p:extLst>
      <p:ext uri="{BB962C8B-B14F-4D97-AF65-F5344CB8AC3E}">
        <p14:creationId xmlns:p14="http://schemas.microsoft.com/office/powerpoint/2010/main" val="86232446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27</a:t>
            </a:fld>
            <a:endParaRPr lang="en-US" dirty="0"/>
          </a:p>
        </p:txBody>
      </p:sp>
    </p:spTree>
    <p:extLst>
      <p:ext uri="{BB962C8B-B14F-4D97-AF65-F5344CB8AC3E}">
        <p14:creationId xmlns:p14="http://schemas.microsoft.com/office/powerpoint/2010/main" val="8623244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28</a:t>
            </a:fld>
            <a:endParaRPr lang="en-US" dirty="0"/>
          </a:p>
        </p:txBody>
      </p:sp>
    </p:spTree>
    <p:extLst>
      <p:ext uri="{BB962C8B-B14F-4D97-AF65-F5344CB8AC3E}">
        <p14:creationId xmlns:p14="http://schemas.microsoft.com/office/powerpoint/2010/main" val="86232446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29</a:t>
            </a:fld>
            <a:endParaRPr lang="en-US" dirty="0"/>
          </a:p>
        </p:txBody>
      </p:sp>
    </p:spTree>
    <p:extLst>
      <p:ext uri="{BB962C8B-B14F-4D97-AF65-F5344CB8AC3E}">
        <p14:creationId xmlns:p14="http://schemas.microsoft.com/office/powerpoint/2010/main" val="862324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3</a:t>
            </a:fld>
            <a:endParaRPr lang="en-US" dirty="0"/>
          </a:p>
        </p:txBody>
      </p:sp>
    </p:spTree>
    <p:extLst>
      <p:ext uri="{BB962C8B-B14F-4D97-AF65-F5344CB8AC3E}">
        <p14:creationId xmlns:p14="http://schemas.microsoft.com/office/powerpoint/2010/main" val="205984317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30</a:t>
            </a:fld>
            <a:endParaRPr lang="en-US" dirty="0"/>
          </a:p>
        </p:txBody>
      </p:sp>
    </p:spTree>
    <p:extLst>
      <p:ext uri="{BB962C8B-B14F-4D97-AF65-F5344CB8AC3E}">
        <p14:creationId xmlns:p14="http://schemas.microsoft.com/office/powerpoint/2010/main" val="86232446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31</a:t>
            </a:fld>
            <a:endParaRPr lang="en-US" dirty="0"/>
          </a:p>
        </p:txBody>
      </p:sp>
    </p:spTree>
    <p:extLst>
      <p:ext uri="{BB962C8B-B14F-4D97-AF65-F5344CB8AC3E}">
        <p14:creationId xmlns:p14="http://schemas.microsoft.com/office/powerpoint/2010/main" val="86232446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32</a:t>
            </a:fld>
            <a:endParaRPr lang="en-US" dirty="0"/>
          </a:p>
        </p:txBody>
      </p:sp>
    </p:spTree>
    <p:extLst>
      <p:ext uri="{BB962C8B-B14F-4D97-AF65-F5344CB8AC3E}">
        <p14:creationId xmlns:p14="http://schemas.microsoft.com/office/powerpoint/2010/main" val="8623244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33</a:t>
            </a:fld>
            <a:endParaRPr lang="en-US" dirty="0"/>
          </a:p>
        </p:txBody>
      </p:sp>
    </p:spTree>
    <p:extLst>
      <p:ext uri="{BB962C8B-B14F-4D97-AF65-F5344CB8AC3E}">
        <p14:creationId xmlns:p14="http://schemas.microsoft.com/office/powerpoint/2010/main" val="8623244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34</a:t>
            </a:fld>
            <a:endParaRPr lang="en-US" dirty="0"/>
          </a:p>
        </p:txBody>
      </p:sp>
    </p:spTree>
    <p:extLst>
      <p:ext uri="{BB962C8B-B14F-4D97-AF65-F5344CB8AC3E}">
        <p14:creationId xmlns:p14="http://schemas.microsoft.com/office/powerpoint/2010/main" val="86232446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35</a:t>
            </a:fld>
            <a:endParaRPr lang="en-US" dirty="0"/>
          </a:p>
        </p:txBody>
      </p:sp>
    </p:spTree>
    <p:extLst>
      <p:ext uri="{BB962C8B-B14F-4D97-AF65-F5344CB8AC3E}">
        <p14:creationId xmlns:p14="http://schemas.microsoft.com/office/powerpoint/2010/main" val="86232446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36</a:t>
            </a:fld>
            <a:endParaRPr lang="en-US" dirty="0"/>
          </a:p>
        </p:txBody>
      </p:sp>
    </p:spTree>
    <p:extLst>
      <p:ext uri="{BB962C8B-B14F-4D97-AF65-F5344CB8AC3E}">
        <p14:creationId xmlns:p14="http://schemas.microsoft.com/office/powerpoint/2010/main" val="86232446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37</a:t>
            </a:fld>
            <a:endParaRPr lang="en-US" dirty="0"/>
          </a:p>
        </p:txBody>
      </p:sp>
    </p:spTree>
    <p:extLst>
      <p:ext uri="{BB962C8B-B14F-4D97-AF65-F5344CB8AC3E}">
        <p14:creationId xmlns:p14="http://schemas.microsoft.com/office/powerpoint/2010/main" val="862324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4</a:t>
            </a:fld>
            <a:endParaRPr lang="en-US" dirty="0"/>
          </a:p>
        </p:txBody>
      </p:sp>
    </p:spTree>
    <p:extLst>
      <p:ext uri="{BB962C8B-B14F-4D97-AF65-F5344CB8AC3E}">
        <p14:creationId xmlns:p14="http://schemas.microsoft.com/office/powerpoint/2010/main" val="862324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5</a:t>
            </a:fld>
            <a:endParaRPr lang="en-US" dirty="0"/>
          </a:p>
        </p:txBody>
      </p:sp>
    </p:spTree>
    <p:extLst>
      <p:ext uri="{BB962C8B-B14F-4D97-AF65-F5344CB8AC3E}">
        <p14:creationId xmlns:p14="http://schemas.microsoft.com/office/powerpoint/2010/main" val="20598431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6</a:t>
            </a:fld>
            <a:endParaRPr lang="en-US" dirty="0"/>
          </a:p>
        </p:txBody>
      </p:sp>
    </p:spTree>
    <p:extLst>
      <p:ext uri="{BB962C8B-B14F-4D97-AF65-F5344CB8AC3E}">
        <p14:creationId xmlns:p14="http://schemas.microsoft.com/office/powerpoint/2010/main" val="862324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7</a:t>
            </a:fld>
            <a:endParaRPr lang="en-US" dirty="0"/>
          </a:p>
        </p:txBody>
      </p:sp>
    </p:spTree>
    <p:extLst>
      <p:ext uri="{BB962C8B-B14F-4D97-AF65-F5344CB8AC3E}">
        <p14:creationId xmlns:p14="http://schemas.microsoft.com/office/powerpoint/2010/main" val="8623244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8</a:t>
            </a:fld>
            <a:endParaRPr lang="en-US" dirty="0"/>
          </a:p>
        </p:txBody>
      </p:sp>
    </p:spTree>
    <p:extLst>
      <p:ext uri="{BB962C8B-B14F-4D97-AF65-F5344CB8AC3E}">
        <p14:creationId xmlns:p14="http://schemas.microsoft.com/office/powerpoint/2010/main" val="8623244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5EC6AD-DD6D-431C-87AA-BEF2ACCF4A27}" type="slidenum">
              <a:rPr lang="en-US" smtClean="0"/>
              <a:t>9</a:t>
            </a:fld>
            <a:endParaRPr lang="en-US" dirty="0"/>
          </a:p>
        </p:txBody>
      </p:sp>
    </p:spTree>
    <p:extLst>
      <p:ext uri="{BB962C8B-B14F-4D97-AF65-F5344CB8AC3E}">
        <p14:creationId xmlns:p14="http://schemas.microsoft.com/office/powerpoint/2010/main" val="862324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06898" y="2067312"/>
            <a:ext cx="4621693" cy="1470025"/>
          </a:xfrm>
          <a:prstGeom prst="rect">
            <a:avLst/>
          </a:prstGeom>
        </p:spPr>
        <p:txBody>
          <a:bodyPr/>
          <a:lstStyle>
            <a:lvl1pPr algn="l">
              <a:defRPr sz="5000" b="1">
                <a:latin typeface="Century Gothic" panose="020B0502020202020204" pitchFamily="34" charset="0"/>
              </a:defRPr>
            </a:lvl1pPr>
          </a:lstStyle>
          <a:p>
            <a:r>
              <a:rPr lang="en-US" dirty="0" smtClean="0"/>
              <a:t>TITLE OF</a:t>
            </a:r>
            <a:br>
              <a:rPr lang="en-US" dirty="0" smtClean="0"/>
            </a:br>
            <a:r>
              <a:rPr lang="en-US" dirty="0" smtClean="0"/>
              <a:t>POWERPOINT</a:t>
            </a:r>
            <a:endParaRPr lang="en-US" dirty="0"/>
          </a:p>
        </p:txBody>
      </p:sp>
      <p:sp>
        <p:nvSpPr>
          <p:cNvPr id="3" name="Subtitle 2"/>
          <p:cNvSpPr>
            <a:spLocks noGrp="1"/>
          </p:cNvSpPr>
          <p:nvPr>
            <p:ph type="subTitle" idx="1" hasCustomPrompt="1"/>
          </p:nvPr>
        </p:nvSpPr>
        <p:spPr>
          <a:xfrm>
            <a:off x="516846" y="3766932"/>
            <a:ext cx="4611745" cy="520255"/>
          </a:xfrm>
          <a:prstGeom prst="rect">
            <a:avLst/>
          </a:prstGeom>
        </p:spPr>
        <p:txBody>
          <a:bodyPr/>
          <a:lstStyle>
            <a:lvl1pPr marL="0" indent="0" algn="l">
              <a:buNone/>
              <a:defRPr sz="2800" baseline="0">
                <a:solidFill>
                  <a:srgbClr val="6FBE65"/>
                </a:solidFill>
                <a:latin typeface="Century Gothic" panose="020B0502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Subtitle here</a:t>
            </a:r>
            <a:endParaRPr lang="en-US" dirty="0"/>
          </a:p>
        </p:txBody>
      </p:sp>
    </p:spTree>
    <p:extLst>
      <p:ext uri="{BB962C8B-B14F-4D97-AF65-F5344CB8AC3E}">
        <p14:creationId xmlns:p14="http://schemas.microsoft.com/office/powerpoint/2010/main" val="143021621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368962"/>
            <a:ext cx="7772400" cy="771804"/>
          </a:xfrm>
          <a:prstGeom prst="rect">
            <a:avLst/>
          </a:prstGeom>
        </p:spPr>
        <p:txBody>
          <a:bodyPr/>
          <a:lstStyle>
            <a:lvl1pPr>
              <a:defRPr b="1" baseline="0">
                <a:latin typeface="Century Gothic" panose="020B0502020202020204" pitchFamily="34" charset="0"/>
              </a:defRPr>
            </a:lvl1pPr>
          </a:lstStyle>
          <a:p>
            <a:r>
              <a:rPr lang="en-US" dirty="0" smtClean="0"/>
              <a:t>TRANSITION SLIDE TITLE</a:t>
            </a:r>
            <a:endParaRPr lang="en-US" dirty="0"/>
          </a:p>
        </p:txBody>
      </p:sp>
    </p:spTree>
    <p:extLst>
      <p:ext uri="{BB962C8B-B14F-4D97-AF65-F5344CB8AC3E}">
        <p14:creationId xmlns:p14="http://schemas.microsoft.com/office/powerpoint/2010/main" val="141162632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37932" y="354150"/>
            <a:ext cx="6215268" cy="719276"/>
          </a:xfrm>
          <a:prstGeom prst="rect">
            <a:avLst/>
          </a:prstGeom>
        </p:spPr>
        <p:txBody>
          <a:bodyPr/>
          <a:lstStyle>
            <a:lvl1pPr algn="l">
              <a:defRPr sz="4000" b="1" baseline="0">
                <a:latin typeface="Century Gothic" panose="020B0502020202020204" pitchFamily="34" charset="0"/>
              </a:defRPr>
            </a:lvl1pPr>
          </a:lstStyle>
          <a:p>
            <a:r>
              <a:rPr lang="en-US" dirty="0" smtClean="0"/>
              <a:t>Title of Slide</a:t>
            </a:r>
            <a:endParaRPr lang="en-US" dirty="0"/>
          </a:p>
        </p:txBody>
      </p:sp>
      <p:sp>
        <p:nvSpPr>
          <p:cNvPr id="3" name="Content Placeholder 2"/>
          <p:cNvSpPr>
            <a:spLocks noGrp="1"/>
          </p:cNvSpPr>
          <p:nvPr>
            <p:ph idx="1" hasCustomPrompt="1"/>
          </p:nvPr>
        </p:nvSpPr>
        <p:spPr>
          <a:xfrm>
            <a:off x="457200" y="1600200"/>
            <a:ext cx="8229600" cy="4525963"/>
          </a:xfrm>
          <a:prstGeom prst="rect">
            <a:avLst/>
          </a:prstGeom>
        </p:spPr>
        <p:txBody>
          <a:bodyPr/>
          <a:lstStyle>
            <a:lvl1pPr>
              <a:defRPr>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vl4pPr>
              <a:defRPr>
                <a:latin typeface="Century Gothic" panose="020B0502020202020204" pitchFamily="34" charset="0"/>
              </a:defRPr>
            </a:lvl4pPr>
            <a:lvl5pPr>
              <a:defRPr>
                <a:latin typeface="Century Gothic" panose="020B0502020202020204" pitchFamily="34" charset="0"/>
              </a:defRPr>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3"/>
          <p:cNvSpPr>
            <a:spLocks noGrp="1"/>
          </p:cNvSpPr>
          <p:nvPr>
            <p:ph type="dt" sz="half" idx="10"/>
          </p:nvPr>
        </p:nvSpPr>
        <p:spPr>
          <a:xfrm>
            <a:off x="457200" y="6477000"/>
            <a:ext cx="2133600" cy="244475"/>
          </a:xfrm>
          <a:prstGeom prst="rect">
            <a:avLst/>
          </a:prstGeom>
        </p:spPr>
        <p:txBody>
          <a:bodyPr/>
          <a:lstStyle>
            <a:lvl1pPr>
              <a:defRPr sz="1200">
                <a:solidFill>
                  <a:schemeClr val="tx1"/>
                </a:solidFill>
                <a:latin typeface="Century Gothic" panose="020B0502020202020204" pitchFamily="34" charset="0"/>
              </a:defRPr>
            </a:lvl1pPr>
          </a:lstStyle>
          <a:p>
            <a:fld id="{9A164C5D-E0A1-4468-88A2-9F3ACDDFB6AD}" type="datetime1">
              <a:rPr lang="en-US" smtClean="0"/>
              <a:t>8/4/2016</a:t>
            </a:fld>
            <a:endParaRPr lang="en-US" dirty="0"/>
          </a:p>
        </p:txBody>
      </p:sp>
      <p:sp>
        <p:nvSpPr>
          <p:cNvPr id="8" name="Footer Placeholder 4"/>
          <p:cNvSpPr>
            <a:spLocks noGrp="1"/>
          </p:cNvSpPr>
          <p:nvPr>
            <p:ph type="ftr" sz="quarter" idx="11"/>
          </p:nvPr>
        </p:nvSpPr>
        <p:spPr>
          <a:xfrm>
            <a:off x="3124200" y="6477000"/>
            <a:ext cx="2895600" cy="244475"/>
          </a:xfrm>
          <a:prstGeom prst="rect">
            <a:avLst/>
          </a:prstGeom>
        </p:spPr>
        <p:txBody>
          <a:bodyPr/>
          <a:lstStyle>
            <a:lvl1pPr algn="ctr">
              <a:defRPr sz="1200">
                <a:solidFill>
                  <a:schemeClr val="tx1"/>
                </a:solidFill>
                <a:latin typeface="Century Gothic" panose="020B0502020202020204" pitchFamily="34" charset="0"/>
              </a:defRPr>
            </a:lvl1pPr>
          </a:lstStyle>
          <a:p>
            <a:r>
              <a:rPr lang="en-US" dirty="0" smtClean="0"/>
              <a:t>Insert Footer Info</a:t>
            </a:r>
            <a:endParaRPr lang="en-US" dirty="0"/>
          </a:p>
        </p:txBody>
      </p:sp>
      <p:sp>
        <p:nvSpPr>
          <p:cNvPr id="9" name="Slide Number Placeholder 5"/>
          <p:cNvSpPr>
            <a:spLocks noGrp="1"/>
          </p:cNvSpPr>
          <p:nvPr>
            <p:ph type="sldNum" sz="quarter" idx="12"/>
          </p:nvPr>
        </p:nvSpPr>
        <p:spPr>
          <a:xfrm>
            <a:off x="6553200" y="6477000"/>
            <a:ext cx="2133600" cy="244475"/>
          </a:xfrm>
          <a:prstGeom prst="rect">
            <a:avLst/>
          </a:prstGeom>
        </p:spPr>
        <p:txBody>
          <a:bodyPr/>
          <a:lstStyle>
            <a:lvl1pPr algn="r">
              <a:defRPr sz="1200">
                <a:solidFill>
                  <a:schemeClr val="tx1"/>
                </a:solidFill>
                <a:latin typeface="Century Gothic" panose="020B0502020202020204" pitchFamily="34" charset="0"/>
              </a:defRPr>
            </a:lvl1pPr>
          </a:lstStyle>
          <a:p>
            <a:fld id="{10683152-FE04-45BB-B140-82E75CBAB908}" type="slidenum">
              <a:rPr lang="en-US" smtClean="0"/>
              <a:pPr/>
              <a:t>‹#›</a:t>
            </a:fld>
            <a:endParaRPr lang="en-US" dirty="0"/>
          </a:p>
        </p:txBody>
      </p:sp>
    </p:spTree>
    <p:extLst>
      <p:ext uri="{BB962C8B-B14F-4D97-AF65-F5344CB8AC3E}">
        <p14:creationId xmlns:p14="http://schemas.microsoft.com/office/powerpoint/2010/main" val="388396803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57200" y="1600200"/>
            <a:ext cx="4038600" cy="4525963"/>
          </a:xfrm>
          <a:prstGeom prst="rect">
            <a:avLst/>
          </a:prstGeom>
        </p:spPr>
        <p:txBody>
          <a:bodyPr/>
          <a:lstStyle>
            <a:lvl1pPr>
              <a:defRPr sz="2800" baseline="0">
                <a:latin typeface="Century Gothic" panose="020B0502020202020204" pitchFamily="34" charset="0"/>
              </a:defRPr>
            </a:lvl1pPr>
            <a:lvl2pPr>
              <a:defRPr sz="2400">
                <a:latin typeface="Century Gothic" panose="020B0502020202020204" pitchFamily="34" charset="0"/>
              </a:defRPr>
            </a:lvl2pPr>
            <a:lvl3pPr>
              <a:defRPr sz="2000">
                <a:latin typeface="Century Gothic" panose="020B0502020202020204" pitchFamily="34" charset="0"/>
              </a:defRPr>
            </a:lvl3pPr>
            <a:lvl4pPr>
              <a:defRPr sz="1800">
                <a:latin typeface="Century Gothic" panose="020B0502020202020204" pitchFamily="34" charset="0"/>
              </a:defRPr>
            </a:lvl4pPr>
            <a:lvl5pPr>
              <a:defRPr sz="1800">
                <a:latin typeface="Century Gothic" panose="020B0502020202020204" pitchFamily="34" charset="0"/>
              </a:defRPr>
            </a:lvl5pPr>
            <a:lvl6pPr>
              <a:defRPr sz="1800"/>
            </a:lvl6pPr>
            <a:lvl7pPr>
              <a:defRPr sz="1800"/>
            </a:lvl7pPr>
            <a:lvl8pPr>
              <a:defRPr sz="1800"/>
            </a:lvl8pPr>
            <a:lvl9pPr>
              <a:defRPr sz="180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4648200" y="1600200"/>
            <a:ext cx="4038600" cy="4525963"/>
          </a:xfrm>
          <a:prstGeom prst="rect">
            <a:avLst/>
          </a:prstGeom>
        </p:spPr>
        <p:txBody>
          <a:bodyPr/>
          <a:lstStyle>
            <a:lvl1pPr>
              <a:defRPr sz="2800">
                <a:latin typeface="Century Gothic" panose="020B0502020202020204" pitchFamily="34" charset="0"/>
              </a:defRPr>
            </a:lvl1pPr>
            <a:lvl2pPr>
              <a:defRPr sz="2400">
                <a:latin typeface="Century Gothic" panose="020B0502020202020204" pitchFamily="34" charset="0"/>
              </a:defRPr>
            </a:lvl2pPr>
            <a:lvl3pPr>
              <a:defRPr sz="2000">
                <a:latin typeface="Century Gothic" panose="020B0502020202020204" pitchFamily="34" charset="0"/>
              </a:defRPr>
            </a:lvl3pPr>
            <a:lvl4pPr>
              <a:defRPr sz="1800">
                <a:latin typeface="Century Gothic" panose="020B0502020202020204" pitchFamily="34" charset="0"/>
              </a:defRPr>
            </a:lvl4pPr>
            <a:lvl5pPr>
              <a:defRPr sz="1800">
                <a:latin typeface="Century Gothic" panose="020B0502020202020204" pitchFamily="34" charset="0"/>
              </a:defRPr>
            </a:lvl5pPr>
            <a:lvl6pPr>
              <a:defRPr sz="1800"/>
            </a:lvl6pPr>
            <a:lvl7pPr>
              <a:defRPr sz="1800"/>
            </a:lvl7pPr>
            <a:lvl8pPr>
              <a:defRPr sz="1800"/>
            </a:lvl8pPr>
            <a:lvl9pPr>
              <a:defRPr sz="180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Date Placeholder 3"/>
          <p:cNvSpPr>
            <a:spLocks noGrp="1"/>
          </p:cNvSpPr>
          <p:nvPr>
            <p:ph type="dt" sz="half" idx="10"/>
          </p:nvPr>
        </p:nvSpPr>
        <p:spPr>
          <a:xfrm>
            <a:off x="457200" y="6477000"/>
            <a:ext cx="2133600" cy="244475"/>
          </a:xfrm>
          <a:prstGeom prst="rect">
            <a:avLst/>
          </a:prstGeom>
        </p:spPr>
        <p:txBody>
          <a:bodyPr/>
          <a:lstStyle>
            <a:lvl1pPr>
              <a:defRPr sz="1200">
                <a:solidFill>
                  <a:schemeClr val="tx1"/>
                </a:solidFill>
                <a:latin typeface="Century Gothic" panose="020B0502020202020204" pitchFamily="34" charset="0"/>
              </a:defRPr>
            </a:lvl1pPr>
          </a:lstStyle>
          <a:p>
            <a:fld id="{DC2A195F-E87E-419C-81FF-95343759C108}" type="datetime1">
              <a:rPr lang="en-US" smtClean="0"/>
              <a:t>8/4/2016</a:t>
            </a:fld>
            <a:endParaRPr lang="en-US" dirty="0"/>
          </a:p>
        </p:txBody>
      </p:sp>
      <p:sp>
        <p:nvSpPr>
          <p:cNvPr id="10" name="Footer Placeholder 4"/>
          <p:cNvSpPr>
            <a:spLocks noGrp="1"/>
          </p:cNvSpPr>
          <p:nvPr>
            <p:ph type="ftr" sz="quarter" idx="11"/>
          </p:nvPr>
        </p:nvSpPr>
        <p:spPr>
          <a:xfrm>
            <a:off x="3124200" y="6477000"/>
            <a:ext cx="2895600" cy="244475"/>
          </a:xfrm>
          <a:prstGeom prst="rect">
            <a:avLst/>
          </a:prstGeom>
        </p:spPr>
        <p:txBody>
          <a:bodyPr/>
          <a:lstStyle>
            <a:lvl1pPr algn="ctr">
              <a:defRPr sz="1200">
                <a:solidFill>
                  <a:schemeClr val="tx1"/>
                </a:solidFill>
                <a:latin typeface="Century Gothic" panose="020B0502020202020204" pitchFamily="34" charset="0"/>
              </a:defRPr>
            </a:lvl1pPr>
          </a:lstStyle>
          <a:p>
            <a:r>
              <a:rPr lang="en-US" dirty="0" smtClean="0"/>
              <a:t>Insert Footer Info</a:t>
            </a:r>
            <a:endParaRPr lang="en-US" dirty="0"/>
          </a:p>
        </p:txBody>
      </p:sp>
      <p:sp>
        <p:nvSpPr>
          <p:cNvPr id="11" name="Slide Number Placeholder 5"/>
          <p:cNvSpPr>
            <a:spLocks noGrp="1"/>
          </p:cNvSpPr>
          <p:nvPr>
            <p:ph type="sldNum" sz="quarter" idx="12"/>
          </p:nvPr>
        </p:nvSpPr>
        <p:spPr>
          <a:xfrm>
            <a:off x="6553200" y="6477000"/>
            <a:ext cx="2133600" cy="244475"/>
          </a:xfrm>
          <a:prstGeom prst="rect">
            <a:avLst/>
          </a:prstGeom>
        </p:spPr>
        <p:txBody>
          <a:bodyPr/>
          <a:lstStyle>
            <a:lvl1pPr algn="r">
              <a:defRPr sz="1200">
                <a:solidFill>
                  <a:schemeClr val="tx1"/>
                </a:solidFill>
                <a:latin typeface="Century Gothic" panose="020B0502020202020204" pitchFamily="34" charset="0"/>
              </a:defRPr>
            </a:lvl1pPr>
          </a:lstStyle>
          <a:p>
            <a:fld id="{10683152-FE04-45BB-B140-82E75CBAB908}" type="slidenum">
              <a:rPr lang="en-US" smtClean="0"/>
              <a:pPr/>
              <a:t>‹#›</a:t>
            </a:fld>
            <a:endParaRPr lang="en-US" dirty="0"/>
          </a:p>
        </p:txBody>
      </p:sp>
      <p:sp>
        <p:nvSpPr>
          <p:cNvPr id="14" name="Title 1"/>
          <p:cNvSpPr>
            <a:spLocks noGrp="1"/>
          </p:cNvSpPr>
          <p:nvPr>
            <p:ph type="title" hasCustomPrompt="1"/>
          </p:nvPr>
        </p:nvSpPr>
        <p:spPr>
          <a:xfrm>
            <a:off x="337932" y="354150"/>
            <a:ext cx="6215268" cy="719276"/>
          </a:xfrm>
          <a:prstGeom prst="rect">
            <a:avLst/>
          </a:prstGeom>
        </p:spPr>
        <p:txBody>
          <a:bodyPr/>
          <a:lstStyle>
            <a:lvl1pPr algn="l">
              <a:defRPr sz="4000" b="1" baseline="0">
                <a:latin typeface="Century Gothic" panose="020B0502020202020204" pitchFamily="34" charset="0"/>
              </a:defRPr>
            </a:lvl1pPr>
          </a:lstStyle>
          <a:p>
            <a:r>
              <a:rPr lang="en-US" dirty="0" smtClean="0"/>
              <a:t>Title of Slide</a:t>
            </a:r>
            <a:endParaRPr lang="en-US" dirty="0"/>
          </a:p>
        </p:txBody>
      </p:sp>
    </p:spTree>
    <p:extLst>
      <p:ext uri="{BB962C8B-B14F-4D97-AF65-F5344CB8AC3E}">
        <p14:creationId xmlns:p14="http://schemas.microsoft.com/office/powerpoint/2010/main" val="102501633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57200" y="1600199"/>
            <a:ext cx="4040188" cy="574675"/>
          </a:xfrm>
          <a:prstGeom prst="rect">
            <a:avLst/>
          </a:prstGeom>
        </p:spPr>
        <p:txBody>
          <a:bodyPr anchor="b"/>
          <a:lstStyle>
            <a:lvl1pPr marL="0" indent="0">
              <a:buNone/>
              <a:defRPr sz="2400" b="1">
                <a:latin typeface="Century Gothic" panose="020B0502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Text</a:t>
            </a:r>
          </a:p>
        </p:txBody>
      </p:sp>
      <p:sp>
        <p:nvSpPr>
          <p:cNvPr id="4" name="Content Placeholder 3"/>
          <p:cNvSpPr>
            <a:spLocks noGrp="1"/>
          </p:cNvSpPr>
          <p:nvPr>
            <p:ph sz="half" idx="2" hasCustomPrompt="1"/>
          </p:nvPr>
        </p:nvSpPr>
        <p:spPr>
          <a:xfrm>
            <a:off x="457200" y="2174875"/>
            <a:ext cx="4040188" cy="3951288"/>
          </a:xfrm>
          <a:prstGeom prst="rect">
            <a:avLst/>
          </a:prstGeom>
        </p:spPr>
        <p:txBody>
          <a:bodyPr/>
          <a:lstStyle>
            <a:lvl1pPr>
              <a:defRPr sz="2400" baseline="0">
                <a:latin typeface="Century Gothic" panose="020B0502020202020204" pitchFamily="34" charset="0"/>
              </a:defRPr>
            </a:lvl1pPr>
            <a:lvl2pPr>
              <a:defRPr sz="2000">
                <a:latin typeface="Century Gothic" panose="020B0502020202020204" pitchFamily="34" charset="0"/>
              </a:defRPr>
            </a:lvl2pPr>
            <a:lvl3pPr>
              <a:defRPr sz="1800">
                <a:latin typeface="Century Gothic" panose="020B0502020202020204" pitchFamily="34" charset="0"/>
              </a:defRPr>
            </a:lvl3pPr>
            <a:lvl4pPr>
              <a:defRPr sz="1600">
                <a:latin typeface="Century Gothic" panose="020B0502020202020204" pitchFamily="34" charset="0"/>
              </a:defRPr>
            </a:lvl4pPr>
            <a:lvl5pPr>
              <a:defRPr sz="1600">
                <a:latin typeface="Century Gothic" panose="020B0502020202020204" pitchFamily="34" charset="0"/>
              </a:defRPr>
            </a:lvl5pPr>
            <a:lvl6pPr>
              <a:defRPr sz="1600"/>
            </a:lvl6pPr>
            <a:lvl7pPr>
              <a:defRPr sz="1600"/>
            </a:lvl7pPr>
            <a:lvl8pPr>
              <a:defRPr sz="1600"/>
            </a:lvl8pPr>
            <a:lvl9pPr>
              <a:defRPr sz="160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hasCustomPrompt="1"/>
          </p:nvPr>
        </p:nvSpPr>
        <p:spPr>
          <a:xfrm>
            <a:off x="4645025" y="1604687"/>
            <a:ext cx="4041775" cy="570187"/>
          </a:xfrm>
          <a:prstGeom prst="rect">
            <a:avLst/>
          </a:prstGeom>
        </p:spPr>
        <p:txBody>
          <a:bodyPr anchor="b"/>
          <a:lstStyle>
            <a:lvl1pPr marL="0" indent="0">
              <a:buNone/>
              <a:defRPr sz="2400" b="1">
                <a:latin typeface="Century Gothic" panose="020B0502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Text</a:t>
            </a:r>
          </a:p>
        </p:txBody>
      </p:sp>
      <p:sp>
        <p:nvSpPr>
          <p:cNvPr id="6" name="Content Placeholder 5"/>
          <p:cNvSpPr>
            <a:spLocks noGrp="1"/>
          </p:cNvSpPr>
          <p:nvPr>
            <p:ph sz="quarter" idx="4" hasCustomPrompt="1"/>
          </p:nvPr>
        </p:nvSpPr>
        <p:spPr>
          <a:xfrm>
            <a:off x="4645025" y="2174875"/>
            <a:ext cx="4041775" cy="3951288"/>
          </a:xfrm>
          <a:prstGeom prst="rect">
            <a:avLst/>
          </a:prstGeom>
        </p:spPr>
        <p:txBody>
          <a:bodyPr/>
          <a:lstStyle>
            <a:lvl1pPr>
              <a:defRPr sz="2400">
                <a:latin typeface="Century Gothic" panose="020B0502020202020204" pitchFamily="34" charset="0"/>
              </a:defRPr>
            </a:lvl1pPr>
            <a:lvl2pPr>
              <a:defRPr sz="2000">
                <a:latin typeface="Century Gothic" panose="020B0502020202020204" pitchFamily="34" charset="0"/>
              </a:defRPr>
            </a:lvl2pPr>
            <a:lvl3pPr>
              <a:defRPr sz="1800">
                <a:latin typeface="Century Gothic" panose="020B0502020202020204" pitchFamily="34" charset="0"/>
              </a:defRPr>
            </a:lvl3pPr>
            <a:lvl4pPr>
              <a:defRPr sz="1600">
                <a:latin typeface="Century Gothic" panose="020B0502020202020204" pitchFamily="34" charset="0"/>
              </a:defRPr>
            </a:lvl4pPr>
            <a:lvl5pPr>
              <a:defRPr sz="1600">
                <a:latin typeface="Century Gothic" panose="020B0502020202020204" pitchFamily="34" charset="0"/>
              </a:defRPr>
            </a:lvl5pPr>
            <a:lvl6pPr>
              <a:defRPr sz="1600"/>
            </a:lvl6pPr>
            <a:lvl7pPr>
              <a:defRPr sz="1600"/>
            </a:lvl7pPr>
            <a:lvl8pPr>
              <a:defRPr sz="1600"/>
            </a:lvl8pPr>
            <a:lvl9pPr>
              <a:defRPr sz="160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Date Placeholder 3"/>
          <p:cNvSpPr>
            <a:spLocks noGrp="1"/>
          </p:cNvSpPr>
          <p:nvPr>
            <p:ph type="dt" sz="half" idx="10"/>
          </p:nvPr>
        </p:nvSpPr>
        <p:spPr>
          <a:xfrm>
            <a:off x="457200" y="6477000"/>
            <a:ext cx="2133600" cy="244475"/>
          </a:xfrm>
          <a:prstGeom prst="rect">
            <a:avLst/>
          </a:prstGeom>
        </p:spPr>
        <p:txBody>
          <a:bodyPr/>
          <a:lstStyle>
            <a:lvl1pPr>
              <a:defRPr sz="1200">
                <a:solidFill>
                  <a:schemeClr val="tx1"/>
                </a:solidFill>
                <a:latin typeface="Century Gothic" panose="020B0502020202020204" pitchFamily="34" charset="0"/>
              </a:defRPr>
            </a:lvl1pPr>
          </a:lstStyle>
          <a:p>
            <a:fld id="{D41C1CCE-9F28-4914-A613-2851A8494B30}" type="datetime1">
              <a:rPr lang="en-US" smtClean="0"/>
              <a:t>8/4/2016</a:t>
            </a:fld>
            <a:endParaRPr lang="en-US" dirty="0"/>
          </a:p>
        </p:txBody>
      </p:sp>
      <p:sp>
        <p:nvSpPr>
          <p:cNvPr id="12" name="Footer Placeholder 4"/>
          <p:cNvSpPr>
            <a:spLocks noGrp="1"/>
          </p:cNvSpPr>
          <p:nvPr>
            <p:ph type="ftr" sz="quarter" idx="11"/>
          </p:nvPr>
        </p:nvSpPr>
        <p:spPr>
          <a:xfrm>
            <a:off x="3124200" y="6477000"/>
            <a:ext cx="2895600" cy="244475"/>
          </a:xfrm>
          <a:prstGeom prst="rect">
            <a:avLst/>
          </a:prstGeom>
        </p:spPr>
        <p:txBody>
          <a:bodyPr/>
          <a:lstStyle>
            <a:lvl1pPr algn="ctr">
              <a:defRPr sz="1200">
                <a:solidFill>
                  <a:schemeClr val="tx1"/>
                </a:solidFill>
                <a:latin typeface="Century Gothic" panose="020B0502020202020204" pitchFamily="34" charset="0"/>
              </a:defRPr>
            </a:lvl1pPr>
          </a:lstStyle>
          <a:p>
            <a:r>
              <a:rPr lang="en-US" dirty="0" smtClean="0"/>
              <a:t>Insert Footer Info</a:t>
            </a:r>
            <a:endParaRPr lang="en-US" dirty="0"/>
          </a:p>
        </p:txBody>
      </p:sp>
      <p:sp>
        <p:nvSpPr>
          <p:cNvPr id="13" name="Slide Number Placeholder 5"/>
          <p:cNvSpPr>
            <a:spLocks noGrp="1"/>
          </p:cNvSpPr>
          <p:nvPr>
            <p:ph type="sldNum" sz="quarter" idx="12"/>
          </p:nvPr>
        </p:nvSpPr>
        <p:spPr>
          <a:xfrm>
            <a:off x="6553200" y="6477000"/>
            <a:ext cx="2133600" cy="244475"/>
          </a:xfrm>
          <a:prstGeom prst="rect">
            <a:avLst/>
          </a:prstGeom>
        </p:spPr>
        <p:txBody>
          <a:bodyPr/>
          <a:lstStyle>
            <a:lvl1pPr algn="r">
              <a:defRPr sz="1200">
                <a:solidFill>
                  <a:schemeClr val="tx1"/>
                </a:solidFill>
                <a:latin typeface="Century Gothic" panose="020B0502020202020204" pitchFamily="34" charset="0"/>
              </a:defRPr>
            </a:lvl1pPr>
          </a:lstStyle>
          <a:p>
            <a:fld id="{10683152-FE04-45BB-B140-82E75CBAB908}" type="slidenum">
              <a:rPr lang="en-US" smtClean="0"/>
              <a:pPr/>
              <a:t>‹#›</a:t>
            </a:fld>
            <a:endParaRPr lang="en-US" dirty="0"/>
          </a:p>
        </p:txBody>
      </p:sp>
      <p:sp>
        <p:nvSpPr>
          <p:cNvPr id="15" name="Title 1"/>
          <p:cNvSpPr>
            <a:spLocks noGrp="1"/>
          </p:cNvSpPr>
          <p:nvPr>
            <p:ph type="title" hasCustomPrompt="1"/>
          </p:nvPr>
        </p:nvSpPr>
        <p:spPr>
          <a:xfrm>
            <a:off x="337932" y="354150"/>
            <a:ext cx="6215268" cy="719276"/>
          </a:xfrm>
          <a:prstGeom prst="rect">
            <a:avLst/>
          </a:prstGeom>
        </p:spPr>
        <p:txBody>
          <a:bodyPr/>
          <a:lstStyle>
            <a:lvl1pPr algn="l">
              <a:defRPr sz="4000" b="1" baseline="0">
                <a:latin typeface="Century Gothic" panose="020B0502020202020204" pitchFamily="34" charset="0"/>
              </a:defRPr>
            </a:lvl1pPr>
          </a:lstStyle>
          <a:p>
            <a:r>
              <a:rPr lang="en-US" dirty="0" smtClean="0"/>
              <a:t>Title of Slide</a:t>
            </a:r>
            <a:endParaRPr lang="en-US" dirty="0"/>
          </a:p>
        </p:txBody>
      </p:sp>
    </p:spTree>
    <p:extLst>
      <p:ext uri="{BB962C8B-B14F-4D97-AF65-F5344CB8AC3E}">
        <p14:creationId xmlns:p14="http://schemas.microsoft.com/office/powerpoint/2010/main" val="412162674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457200" y="6477000"/>
            <a:ext cx="2133600" cy="244475"/>
          </a:xfrm>
          <a:prstGeom prst="rect">
            <a:avLst/>
          </a:prstGeom>
        </p:spPr>
        <p:txBody>
          <a:bodyPr/>
          <a:lstStyle>
            <a:lvl1pPr>
              <a:defRPr sz="1200">
                <a:solidFill>
                  <a:schemeClr val="tx1"/>
                </a:solidFill>
                <a:latin typeface="Century Gothic" panose="020B0502020202020204" pitchFamily="34" charset="0"/>
              </a:defRPr>
            </a:lvl1pPr>
          </a:lstStyle>
          <a:p>
            <a:fld id="{6C31FDA1-6E1F-4820-A77D-A24B89CDD94E}" type="datetime1">
              <a:rPr lang="en-US" smtClean="0"/>
              <a:t>8/4/2016</a:t>
            </a:fld>
            <a:endParaRPr lang="en-US" dirty="0"/>
          </a:p>
        </p:txBody>
      </p:sp>
      <p:sp>
        <p:nvSpPr>
          <p:cNvPr id="8" name="Footer Placeholder 4"/>
          <p:cNvSpPr>
            <a:spLocks noGrp="1"/>
          </p:cNvSpPr>
          <p:nvPr>
            <p:ph type="ftr" sz="quarter" idx="11"/>
          </p:nvPr>
        </p:nvSpPr>
        <p:spPr>
          <a:xfrm>
            <a:off x="3124200" y="6477000"/>
            <a:ext cx="2895600" cy="244475"/>
          </a:xfrm>
          <a:prstGeom prst="rect">
            <a:avLst/>
          </a:prstGeom>
        </p:spPr>
        <p:txBody>
          <a:bodyPr/>
          <a:lstStyle>
            <a:lvl1pPr algn="ctr">
              <a:defRPr sz="1200">
                <a:solidFill>
                  <a:schemeClr val="tx1"/>
                </a:solidFill>
                <a:latin typeface="Century Gothic" panose="020B0502020202020204" pitchFamily="34" charset="0"/>
              </a:defRPr>
            </a:lvl1pPr>
          </a:lstStyle>
          <a:p>
            <a:r>
              <a:rPr lang="en-US" dirty="0" smtClean="0"/>
              <a:t>Insert Footer Info</a:t>
            </a:r>
            <a:endParaRPr lang="en-US" dirty="0"/>
          </a:p>
        </p:txBody>
      </p:sp>
      <p:sp>
        <p:nvSpPr>
          <p:cNvPr id="9" name="Slide Number Placeholder 5"/>
          <p:cNvSpPr>
            <a:spLocks noGrp="1"/>
          </p:cNvSpPr>
          <p:nvPr>
            <p:ph type="sldNum" sz="quarter" idx="12"/>
          </p:nvPr>
        </p:nvSpPr>
        <p:spPr>
          <a:xfrm>
            <a:off x="6553200" y="6477000"/>
            <a:ext cx="2133600" cy="244475"/>
          </a:xfrm>
          <a:prstGeom prst="rect">
            <a:avLst/>
          </a:prstGeom>
        </p:spPr>
        <p:txBody>
          <a:bodyPr/>
          <a:lstStyle>
            <a:lvl1pPr algn="r">
              <a:defRPr sz="1200">
                <a:solidFill>
                  <a:schemeClr val="tx1"/>
                </a:solidFill>
                <a:latin typeface="Century Gothic" panose="020B0502020202020204" pitchFamily="34" charset="0"/>
              </a:defRPr>
            </a:lvl1pPr>
          </a:lstStyle>
          <a:p>
            <a:fld id="{10683152-FE04-45BB-B140-82E75CBAB908}" type="slidenum">
              <a:rPr lang="en-US" smtClean="0"/>
              <a:pPr/>
              <a:t>‹#›</a:t>
            </a:fld>
            <a:endParaRPr lang="en-US" dirty="0"/>
          </a:p>
        </p:txBody>
      </p:sp>
      <p:sp>
        <p:nvSpPr>
          <p:cNvPr id="11" name="Title 1"/>
          <p:cNvSpPr>
            <a:spLocks noGrp="1"/>
          </p:cNvSpPr>
          <p:nvPr>
            <p:ph type="title" hasCustomPrompt="1"/>
          </p:nvPr>
        </p:nvSpPr>
        <p:spPr>
          <a:xfrm>
            <a:off x="337932" y="354150"/>
            <a:ext cx="6215268" cy="719276"/>
          </a:xfrm>
          <a:prstGeom prst="rect">
            <a:avLst/>
          </a:prstGeom>
        </p:spPr>
        <p:txBody>
          <a:bodyPr/>
          <a:lstStyle>
            <a:lvl1pPr algn="l">
              <a:defRPr sz="4000" b="1" baseline="0">
                <a:latin typeface="Century Gothic" panose="020B0502020202020204" pitchFamily="34" charset="0"/>
              </a:defRPr>
            </a:lvl1pPr>
          </a:lstStyle>
          <a:p>
            <a:r>
              <a:rPr lang="en-US" dirty="0" smtClean="0"/>
              <a:t>Title of Slide</a:t>
            </a:r>
            <a:endParaRPr lang="en-US" dirty="0"/>
          </a:p>
        </p:txBody>
      </p:sp>
    </p:spTree>
    <p:extLst>
      <p:ext uri="{BB962C8B-B14F-4D97-AF65-F5344CB8AC3E}">
        <p14:creationId xmlns:p14="http://schemas.microsoft.com/office/powerpoint/2010/main" val="350036456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575050" y="1600199"/>
            <a:ext cx="5111750" cy="4525963"/>
          </a:xfrm>
          <a:prstGeom prst="rect">
            <a:avLst/>
          </a:prstGeom>
        </p:spPr>
        <p:txBody>
          <a:bodyPr/>
          <a:lstStyle>
            <a:lvl1pPr>
              <a:defRPr sz="3200" baseline="0">
                <a:latin typeface="Century Gothic" panose="020B0502020202020204" pitchFamily="34" charset="0"/>
              </a:defRPr>
            </a:lvl1pPr>
            <a:lvl2pPr>
              <a:defRPr sz="2800">
                <a:latin typeface="Century Gothic" panose="020B0502020202020204" pitchFamily="34" charset="0"/>
              </a:defRPr>
            </a:lvl2pPr>
            <a:lvl3pPr>
              <a:defRPr sz="2400">
                <a:latin typeface="Century Gothic" panose="020B0502020202020204" pitchFamily="34" charset="0"/>
              </a:defRPr>
            </a:lvl3pPr>
            <a:lvl4pPr>
              <a:defRPr sz="2000">
                <a:latin typeface="Century Gothic" panose="020B0502020202020204" pitchFamily="34" charset="0"/>
              </a:defRPr>
            </a:lvl4pPr>
            <a:lvl5pPr>
              <a:defRPr sz="2000">
                <a:latin typeface="Century Gothic" panose="020B0502020202020204" pitchFamily="34" charset="0"/>
              </a:defRPr>
            </a:lvl5pPr>
            <a:lvl6pPr>
              <a:defRPr sz="2000"/>
            </a:lvl6pPr>
            <a:lvl7pPr>
              <a:defRPr sz="2000"/>
            </a:lvl7pPr>
            <a:lvl8pPr>
              <a:defRPr sz="2000"/>
            </a:lvl8pPr>
            <a:lvl9pPr>
              <a:defRPr sz="200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600199"/>
            <a:ext cx="3008313" cy="4525963"/>
          </a:xfrm>
          <a:prstGeom prst="rect">
            <a:avLst/>
          </a:prstGeom>
        </p:spPr>
        <p:txBody>
          <a:bodyPr/>
          <a:lstStyle>
            <a:lvl1pPr marL="0" indent="0">
              <a:buNone/>
              <a:defRPr sz="1400">
                <a:latin typeface="Century Gothic" panose="020B0502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1" name="Date Placeholder 3"/>
          <p:cNvSpPr>
            <a:spLocks noGrp="1"/>
          </p:cNvSpPr>
          <p:nvPr>
            <p:ph type="dt" sz="half" idx="10"/>
          </p:nvPr>
        </p:nvSpPr>
        <p:spPr>
          <a:xfrm>
            <a:off x="457200" y="6477000"/>
            <a:ext cx="2133600" cy="244475"/>
          </a:xfrm>
          <a:prstGeom prst="rect">
            <a:avLst/>
          </a:prstGeom>
        </p:spPr>
        <p:txBody>
          <a:bodyPr/>
          <a:lstStyle>
            <a:lvl1pPr>
              <a:defRPr sz="1200">
                <a:solidFill>
                  <a:schemeClr val="tx1"/>
                </a:solidFill>
                <a:latin typeface="Century Gothic" panose="020B0502020202020204" pitchFamily="34" charset="0"/>
              </a:defRPr>
            </a:lvl1pPr>
          </a:lstStyle>
          <a:p>
            <a:fld id="{E42EE363-ACC8-487C-A23A-11DDF3447FAF}" type="datetime1">
              <a:rPr lang="en-US" smtClean="0"/>
              <a:t>8/4/2016</a:t>
            </a:fld>
            <a:endParaRPr lang="en-US" dirty="0"/>
          </a:p>
        </p:txBody>
      </p:sp>
      <p:sp>
        <p:nvSpPr>
          <p:cNvPr id="12" name="Footer Placeholder 4"/>
          <p:cNvSpPr>
            <a:spLocks noGrp="1"/>
          </p:cNvSpPr>
          <p:nvPr>
            <p:ph type="ftr" sz="quarter" idx="11"/>
          </p:nvPr>
        </p:nvSpPr>
        <p:spPr>
          <a:xfrm>
            <a:off x="3124200" y="6477000"/>
            <a:ext cx="2895600" cy="244475"/>
          </a:xfrm>
          <a:prstGeom prst="rect">
            <a:avLst/>
          </a:prstGeom>
        </p:spPr>
        <p:txBody>
          <a:bodyPr/>
          <a:lstStyle>
            <a:lvl1pPr algn="ctr">
              <a:defRPr sz="1200">
                <a:solidFill>
                  <a:schemeClr val="tx1"/>
                </a:solidFill>
                <a:latin typeface="Century Gothic" panose="020B0502020202020204" pitchFamily="34" charset="0"/>
              </a:defRPr>
            </a:lvl1pPr>
          </a:lstStyle>
          <a:p>
            <a:r>
              <a:rPr lang="en-US" dirty="0" smtClean="0"/>
              <a:t>Insert Footer Info</a:t>
            </a:r>
            <a:endParaRPr lang="en-US" dirty="0"/>
          </a:p>
        </p:txBody>
      </p:sp>
      <p:sp>
        <p:nvSpPr>
          <p:cNvPr id="13" name="Slide Number Placeholder 5"/>
          <p:cNvSpPr>
            <a:spLocks noGrp="1"/>
          </p:cNvSpPr>
          <p:nvPr>
            <p:ph type="sldNum" sz="quarter" idx="12"/>
          </p:nvPr>
        </p:nvSpPr>
        <p:spPr>
          <a:xfrm>
            <a:off x="6553200" y="6477000"/>
            <a:ext cx="2133600" cy="244475"/>
          </a:xfrm>
          <a:prstGeom prst="rect">
            <a:avLst/>
          </a:prstGeom>
        </p:spPr>
        <p:txBody>
          <a:bodyPr/>
          <a:lstStyle>
            <a:lvl1pPr algn="r">
              <a:defRPr sz="1200">
                <a:solidFill>
                  <a:schemeClr val="tx1"/>
                </a:solidFill>
                <a:latin typeface="Century Gothic" panose="020B0502020202020204" pitchFamily="34" charset="0"/>
              </a:defRPr>
            </a:lvl1pPr>
          </a:lstStyle>
          <a:p>
            <a:fld id="{10683152-FE04-45BB-B140-82E75CBAB908}" type="slidenum">
              <a:rPr lang="en-US" smtClean="0"/>
              <a:pPr/>
              <a:t>‹#›</a:t>
            </a:fld>
            <a:endParaRPr lang="en-US" dirty="0"/>
          </a:p>
        </p:txBody>
      </p:sp>
      <p:sp>
        <p:nvSpPr>
          <p:cNvPr id="15" name="Title 1"/>
          <p:cNvSpPr>
            <a:spLocks noGrp="1"/>
          </p:cNvSpPr>
          <p:nvPr>
            <p:ph type="title" hasCustomPrompt="1"/>
          </p:nvPr>
        </p:nvSpPr>
        <p:spPr>
          <a:xfrm>
            <a:off x="337932" y="354150"/>
            <a:ext cx="6215268" cy="719276"/>
          </a:xfrm>
          <a:prstGeom prst="rect">
            <a:avLst/>
          </a:prstGeom>
        </p:spPr>
        <p:txBody>
          <a:bodyPr/>
          <a:lstStyle>
            <a:lvl1pPr algn="l">
              <a:defRPr sz="4000" b="1" baseline="0">
                <a:latin typeface="Century Gothic" panose="020B0502020202020204" pitchFamily="34" charset="0"/>
              </a:defRPr>
            </a:lvl1pPr>
          </a:lstStyle>
          <a:p>
            <a:r>
              <a:rPr lang="en-US" dirty="0" smtClean="0"/>
              <a:t>Title of Slide</a:t>
            </a:r>
            <a:endParaRPr lang="en-US" dirty="0"/>
          </a:p>
        </p:txBody>
      </p:sp>
    </p:spTree>
    <p:extLst>
      <p:ext uri="{BB962C8B-B14F-4D97-AF65-F5344CB8AC3E}">
        <p14:creationId xmlns:p14="http://schemas.microsoft.com/office/powerpoint/2010/main" val="23480469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2288" y="5257800"/>
            <a:ext cx="5486400" cy="838200"/>
          </a:xfrm>
          <a:prstGeom prst="rect">
            <a:avLst/>
          </a:prstGeom>
        </p:spPr>
        <p:txBody>
          <a:bodyPr anchor="t"/>
          <a:lstStyle>
            <a:lvl1pPr algn="l">
              <a:defRPr sz="2000" b="0">
                <a:latin typeface="Century Gothic" panose="020B0502020202020204" pitchFamily="34" charset="0"/>
              </a:defRPr>
            </a:lvl1pPr>
          </a:lstStyle>
          <a:p>
            <a:r>
              <a:rPr lang="en-US" dirty="0" smtClean="0"/>
              <a:t>Click to edit text</a:t>
            </a:r>
            <a:endParaRPr lang="en-US" dirty="0"/>
          </a:p>
        </p:txBody>
      </p:sp>
      <p:sp>
        <p:nvSpPr>
          <p:cNvPr id="3" name="Picture Placeholder 2"/>
          <p:cNvSpPr>
            <a:spLocks noGrp="1"/>
          </p:cNvSpPr>
          <p:nvPr>
            <p:ph type="pic" idx="1"/>
          </p:nvPr>
        </p:nvSpPr>
        <p:spPr>
          <a:xfrm>
            <a:off x="1792288" y="1600200"/>
            <a:ext cx="5486400" cy="3581400"/>
          </a:xfrm>
          <a:prstGeom prst="rect">
            <a:avLst/>
          </a:prstGeom>
        </p:spPr>
        <p:txBody>
          <a:bodyPr/>
          <a:lstStyle>
            <a:lvl1pPr marL="0" indent="0">
              <a:buNone/>
              <a:defRPr sz="3200">
                <a:latin typeface="Century Gothic" panose="020B0502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20" name="Title 1"/>
          <p:cNvSpPr txBox="1">
            <a:spLocks/>
          </p:cNvSpPr>
          <p:nvPr userDrawn="1"/>
        </p:nvSpPr>
        <p:spPr>
          <a:xfrm>
            <a:off x="337932" y="354150"/>
            <a:ext cx="6215268" cy="719276"/>
          </a:xfrm>
          <a:prstGeom prst="rect">
            <a:avLst/>
          </a:prstGeom>
        </p:spPr>
        <p:txBody>
          <a:bodyPr/>
          <a:lstStyle>
            <a:lvl1pPr algn="l" defTabSz="914400" rtl="0" eaLnBrk="1" latinLnBrk="0" hangingPunct="1">
              <a:spcBef>
                <a:spcPct val="0"/>
              </a:spcBef>
              <a:buNone/>
              <a:defRPr sz="4000" b="1" kern="1200" baseline="0">
                <a:solidFill>
                  <a:schemeClr val="tx1"/>
                </a:solidFill>
                <a:latin typeface="Century Gothic" panose="020B0502020202020204" pitchFamily="34" charset="0"/>
                <a:ea typeface="+mj-ea"/>
                <a:cs typeface="+mj-cs"/>
              </a:defRPr>
            </a:lvl1pPr>
          </a:lstStyle>
          <a:p>
            <a:r>
              <a:rPr lang="en-US" dirty="0" smtClean="0"/>
              <a:t>Title of Slide</a:t>
            </a:r>
          </a:p>
        </p:txBody>
      </p:sp>
      <p:sp>
        <p:nvSpPr>
          <p:cNvPr id="22" name="Date Placeholder 3"/>
          <p:cNvSpPr>
            <a:spLocks noGrp="1"/>
          </p:cNvSpPr>
          <p:nvPr>
            <p:ph type="dt" sz="half" idx="10"/>
          </p:nvPr>
        </p:nvSpPr>
        <p:spPr>
          <a:xfrm>
            <a:off x="457200" y="6477000"/>
            <a:ext cx="2133600" cy="244475"/>
          </a:xfrm>
          <a:prstGeom prst="rect">
            <a:avLst/>
          </a:prstGeom>
        </p:spPr>
        <p:txBody>
          <a:bodyPr/>
          <a:lstStyle>
            <a:lvl1pPr>
              <a:defRPr sz="1200">
                <a:solidFill>
                  <a:schemeClr val="tx1"/>
                </a:solidFill>
                <a:latin typeface="Century Gothic" panose="020B0502020202020204" pitchFamily="34" charset="0"/>
              </a:defRPr>
            </a:lvl1pPr>
          </a:lstStyle>
          <a:p>
            <a:fld id="{1978E928-8883-467F-B539-903CB3C88D10}" type="datetime1">
              <a:rPr lang="en-US" smtClean="0"/>
              <a:t>8/4/2016</a:t>
            </a:fld>
            <a:endParaRPr lang="en-US" dirty="0"/>
          </a:p>
        </p:txBody>
      </p:sp>
      <p:sp>
        <p:nvSpPr>
          <p:cNvPr id="23" name="Footer Placeholder 4"/>
          <p:cNvSpPr>
            <a:spLocks noGrp="1"/>
          </p:cNvSpPr>
          <p:nvPr>
            <p:ph type="ftr" sz="quarter" idx="11"/>
          </p:nvPr>
        </p:nvSpPr>
        <p:spPr>
          <a:xfrm>
            <a:off x="3124200" y="6477000"/>
            <a:ext cx="2895600" cy="244475"/>
          </a:xfrm>
          <a:prstGeom prst="rect">
            <a:avLst/>
          </a:prstGeom>
        </p:spPr>
        <p:txBody>
          <a:bodyPr/>
          <a:lstStyle>
            <a:lvl1pPr algn="ctr">
              <a:defRPr sz="1200">
                <a:solidFill>
                  <a:schemeClr val="tx1"/>
                </a:solidFill>
                <a:latin typeface="Century Gothic" panose="020B0502020202020204" pitchFamily="34" charset="0"/>
              </a:defRPr>
            </a:lvl1pPr>
          </a:lstStyle>
          <a:p>
            <a:r>
              <a:rPr lang="en-US" dirty="0" smtClean="0"/>
              <a:t>Insert Footer Info</a:t>
            </a:r>
            <a:endParaRPr lang="en-US" dirty="0"/>
          </a:p>
        </p:txBody>
      </p:sp>
      <p:sp>
        <p:nvSpPr>
          <p:cNvPr id="24" name="Slide Number Placeholder 5"/>
          <p:cNvSpPr>
            <a:spLocks noGrp="1"/>
          </p:cNvSpPr>
          <p:nvPr>
            <p:ph type="sldNum" sz="quarter" idx="12"/>
          </p:nvPr>
        </p:nvSpPr>
        <p:spPr>
          <a:xfrm>
            <a:off x="6553200" y="6477000"/>
            <a:ext cx="2133600" cy="244475"/>
          </a:xfrm>
          <a:prstGeom prst="rect">
            <a:avLst/>
          </a:prstGeom>
        </p:spPr>
        <p:txBody>
          <a:bodyPr/>
          <a:lstStyle>
            <a:lvl1pPr algn="r">
              <a:defRPr sz="1200">
                <a:solidFill>
                  <a:schemeClr val="tx1"/>
                </a:solidFill>
                <a:latin typeface="Century Gothic" panose="020B0502020202020204" pitchFamily="34" charset="0"/>
              </a:defRPr>
            </a:lvl1pPr>
          </a:lstStyle>
          <a:p>
            <a:fld id="{10683152-FE04-45BB-B140-82E75CBAB908}" type="slidenum">
              <a:rPr lang="en-US" smtClean="0"/>
              <a:pPr/>
              <a:t>‹#›</a:t>
            </a:fld>
            <a:endParaRPr lang="en-US" dirty="0"/>
          </a:p>
        </p:txBody>
      </p:sp>
    </p:spTree>
    <p:extLst>
      <p:ext uri="{BB962C8B-B14F-4D97-AF65-F5344CB8AC3E}">
        <p14:creationId xmlns:p14="http://schemas.microsoft.com/office/powerpoint/2010/main" val="229940946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slideLayout" Target="../slideLayouts/slideLayout5.xml"/><Relationship Id="rId7"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22169" y="0"/>
            <a:ext cx="6121831" cy="6858000"/>
          </a:xfrm>
          <a:prstGeom prst="rect">
            <a:avLst/>
          </a:prstGeom>
        </p:spPr>
      </p:pic>
      <p:cxnSp>
        <p:nvCxnSpPr>
          <p:cNvPr id="10" name="Straight Connector 9"/>
          <p:cNvCxnSpPr/>
          <p:nvPr userDrawn="1"/>
        </p:nvCxnSpPr>
        <p:spPr>
          <a:xfrm>
            <a:off x="623088" y="3667857"/>
            <a:ext cx="3232632" cy="0"/>
          </a:xfrm>
          <a:prstGeom prst="line">
            <a:avLst/>
          </a:prstGeom>
          <a:ln w="19050">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pic>
        <p:nvPicPr>
          <p:cNvPr id="11" name="Picture 10" descr="Weaver-Logo-4C-indentifier-black.eps"/>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04341" y="4442707"/>
            <a:ext cx="2068248" cy="607131"/>
          </a:xfrm>
          <a:prstGeom prst="rect">
            <a:avLst/>
          </a:prstGeom>
        </p:spPr>
      </p:pic>
    </p:spTree>
    <p:extLst>
      <p:ext uri="{BB962C8B-B14F-4D97-AF65-F5344CB8AC3E}">
        <p14:creationId xmlns:p14="http://schemas.microsoft.com/office/powerpoint/2010/main" val="2091490079"/>
      </p:ext>
    </p:extLst>
  </p:cSld>
  <p:clrMap bg1="lt1" tx1="dk1" bg2="lt2" tx2="dk2" accent1="accent1" accent2="accent2" accent3="accent3" accent4="accent4" accent5="accent5" accent6="accent6" hlink="hlink" folHlink="folHlink"/>
  <p:sldLayoutIdLst>
    <p:sldLayoutId id="2147483649" r:id="rId1"/>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8" name="Straight Connector 7"/>
          <p:cNvCxnSpPr/>
          <p:nvPr userDrawn="1"/>
        </p:nvCxnSpPr>
        <p:spPr>
          <a:xfrm>
            <a:off x="0" y="2168553"/>
            <a:ext cx="9144000" cy="0"/>
          </a:xfrm>
          <a:prstGeom prst="line">
            <a:avLst/>
          </a:prstGeom>
          <a:ln w="19050">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0" y="3342033"/>
            <a:ext cx="9144000" cy="0"/>
          </a:xfrm>
          <a:prstGeom prst="line">
            <a:avLst/>
          </a:prstGeom>
          <a:ln w="19050">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pic>
        <p:nvPicPr>
          <p:cNvPr id="10" name="Picture 9" descr="Weaver-Logo-4C-indentifier-black.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22182" y="369178"/>
            <a:ext cx="2068248" cy="607131"/>
          </a:xfrm>
          <a:prstGeom prst="rect">
            <a:avLst/>
          </a:prstGeom>
        </p:spPr>
      </p:pic>
    </p:spTree>
    <p:extLst>
      <p:ext uri="{BB962C8B-B14F-4D97-AF65-F5344CB8AC3E}">
        <p14:creationId xmlns:p14="http://schemas.microsoft.com/office/powerpoint/2010/main" val="2437330393"/>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Weaver-Logo-4C-indentifier-black.eps"/>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6701062" y="369178"/>
            <a:ext cx="2068248" cy="607131"/>
          </a:xfrm>
          <a:prstGeom prst="rect">
            <a:avLst/>
          </a:prstGeom>
        </p:spPr>
      </p:pic>
      <p:cxnSp>
        <p:nvCxnSpPr>
          <p:cNvPr id="9" name="Straight Connector 8"/>
          <p:cNvCxnSpPr/>
          <p:nvPr userDrawn="1"/>
        </p:nvCxnSpPr>
        <p:spPr>
          <a:xfrm>
            <a:off x="0" y="1177953"/>
            <a:ext cx="9144000" cy="0"/>
          </a:xfrm>
          <a:prstGeom prst="line">
            <a:avLst/>
          </a:prstGeom>
          <a:ln w="19050">
            <a:solidFill>
              <a:srgbClr val="6FBE65"/>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03486199"/>
      </p:ext>
    </p:extLst>
  </p:cSld>
  <p:clrMap bg1="lt1" tx1="dk1" bg2="lt2" tx2="dk2" accent1="accent1" accent2="accent2" accent3="accent3" accent4="accent4" accent5="accent5" accent6="accent6" hlink="hlink" folHlink="folHlink"/>
  <p:sldLayoutIdLst>
    <p:sldLayoutId id="2147483655" r:id="rId1"/>
    <p:sldLayoutId id="2147483657" r:id="rId2"/>
    <p:sldLayoutId id="2147483658" r:id="rId3"/>
    <p:sldLayoutId id="2147483659" r:id="rId4"/>
    <p:sldLayoutId id="2147483661" r:id="rId5"/>
    <p:sldLayoutId id="2147483662" r:id="rId6"/>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6.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Business Valuations</a:t>
            </a:r>
            <a:endParaRPr lang="en-US" dirty="0"/>
          </a:p>
        </p:txBody>
      </p:sp>
      <p:sp>
        <p:nvSpPr>
          <p:cNvPr id="7" name="Subtitle 6"/>
          <p:cNvSpPr>
            <a:spLocks noGrp="1"/>
          </p:cNvSpPr>
          <p:nvPr>
            <p:ph type="subTitle" idx="1"/>
          </p:nvPr>
        </p:nvSpPr>
        <p:spPr/>
        <p:txBody>
          <a:bodyPr/>
          <a:lstStyle/>
          <a:p>
            <a:r>
              <a:rPr lang="en-US" dirty="0" smtClean="0"/>
              <a:t>What should I know</a:t>
            </a:r>
            <a:r>
              <a:rPr lang="en-US" dirty="0" smtClean="0">
                <a:latin typeface="Batang" panose="02030600000101010101" pitchFamily="18" charset="-127"/>
                <a:ea typeface="Batang" panose="02030600000101010101" pitchFamily="18" charset="-127"/>
              </a:rPr>
              <a:t>?</a:t>
            </a:r>
            <a:endParaRPr lang="en-US" dirty="0">
              <a:latin typeface="Batang" panose="02030600000101010101" pitchFamily="18" charset="-127"/>
              <a:ea typeface="Batang" panose="02030600000101010101" pitchFamily="18" charset="-127"/>
            </a:endParaRPr>
          </a:p>
        </p:txBody>
      </p:sp>
    </p:spTree>
    <p:extLst>
      <p:ext uri="{BB962C8B-B14F-4D97-AF65-F5344CB8AC3E}">
        <p14:creationId xmlns:p14="http://schemas.microsoft.com/office/powerpoint/2010/main" val="18902213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683152-FE04-45BB-B140-82E75CBAB908}" type="slidenum">
              <a:rPr lang="en-US" smtClean="0"/>
              <a:pPr/>
              <a:t>10</a:t>
            </a:fld>
            <a:endParaRPr lang="en-US" dirty="0"/>
          </a:p>
        </p:txBody>
      </p:sp>
      <p:sp>
        <p:nvSpPr>
          <p:cNvPr id="3" name="Title 2"/>
          <p:cNvSpPr>
            <a:spLocks noGrp="1"/>
          </p:cNvSpPr>
          <p:nvPr>
            <p:ph type="title"/>
          </p:nvPr>
        </p:nvSpPr>
        <p:spPr/>
        <p:txBody>
          <a:bodyPr/>
          <a:lstStyle/>
          <a:p>
            <a:r>
              <a:rPr lang="en-US" dirty="0" smtClean="0"/>
              <a:t>CBA</a:t>
            </a:r>
            <a:endParaRPr lang="en-US" dirty="0"/>
          </a:p>
        </p:txBody>
      </p:sp>
      <p:sp>
        <p:nvSpPr>
          <p:cNvPr id="17" name="Content Placeholder 16"/>
          <p:cNvSpPr>
            <a:spLocks noGrp="1"/>
          </p:cNvSpPr>
          <p:nvPr>
            <p:ph idx="1"/>
          </p:nvPr>
        </p:nvSpPr>
        <p:spPr/>
        <p:txBody>
          <a:bodyPr/>
          <a:lstStyle/>
          <a:p>
            <a:r>
              <a:rPr lang="en-US" dirty="0" smtClean="0"/>
              <a:t>College degree</a:t>
            </a:r>
          </a:p>
          <a:p>
            <a:r>
              <a:rPr lang="en-US" dirty="0" smtClean="0"/>
              <a:t>Professional references</a:t>
            </a:r>
          </a:p>
          <a:p>
            <a:r>
              <a:rPr lang="en-US" dirty="0" smtClean="0"/>
              <a:t>45 hours</a:t>
            </a:r>
            <a:r>
              <a:rPr lang="en-US" dirty="0"/>
              <a:t> </a:t>
            </a:r>
            <a:r>
              <a:rPr lang="en-US" dirty="0" smtClean="0"/>
              <a:t>training courses</a:t>
            </a:r>
          </a:p>
          <a:p>
            <a:r>
              <a:rPr lang="en-US" dirty="0" smtClean="0"/>
              <a:t>Case study</a:t>
            </a:r>
          </a:p>
          <a:p>
            <a:r>
              <a:rPr lang="en-US" dirty="0"/>
              <a:t>Submission of client valuation </a:t>
            </a:r>
            <a:r>
              <a:rPr lang="en-US" dirty="0" smtClean="0"/>
              <a:t>reports</a:t>
            </a:r>
          </a:p>
          <a:p>
            <a:r>
              <a:rPr lang="en-US" dirty="0" smtClean="0"/>
              <a:t>2 years valuation experience</a:t>
            </a:r>
          </a:p>
        </p:txBody>
      </p:sp>
    </p:spTree>
    <p:extLst>
      <p:ext uri="{BB962C8B-B14F-4D97-AF65-F5344CB8AC3E}">
        <p14:creationId xmlns:p14="http://schemas.microsoft.com/office/powerpoint/2010/main" val="3942879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683152-FE04-45BB-B140-82E75CBAB908}" type="slidenum">
              <a:rPr lang="en-US" smtClean="0"/>
              <a:pPr/>
              <a:t>11</a:t>
            </a:fld>
            <a:endParaRPr lang="en-US" dirty="0"/>
          </a:p>
        </p:txBody>
      </p:sp>
      <p:sp>
        <p:nvSpPr>
          <p:cNvPr id="3" name="Title 2"/>
          <p:cNvSpPr>
            <a:spLocks noGrp="1"/>
          </p:cNvSpPr>
          <p:nvPr>
            <p:ph type="title"/>
          </p:nvPr>
        </p:nvSpPr>
        <p:spPr/>
        <p:txBody>
          <a:bodyPr/>
          <a:lstStyle/>
          <a:p>
            <a:r>
              <a:rPr lang="en-US" dirty="0" smtClean="0"/>
              <a:t>Relevant Experience</a:t>
            </a:r>
            <a:endParaRPr lang="en-US" dirty="0"/>
          </a:p>
        </p:txBody>
      </p:sp>
      <p:sp>
        <p:nvSpPr>
          <p:cNvPr id="17" name="Content Placeholder 16"/>
          <p:cNvSpPr>
            <a:spLocks noGrp="1"/>
          </p:cNvSpPr>
          <p:nvPr>
            <p:ph idx="1"/>
          </p:nvPr>
        </p:nvSpPr>
        <p:spPr/>
        <p:txBody>
          <a:bodyPr/>
          <a:lstStyle/>
          <a:p>
            <a:r>
              <a:rPr lang="en-US" dirty="0" smtClean="0"/>
              <a:t>Industry</a:t>
            </a:r>
          </a:p>
          <a:p>
            <a:r>
              <a:rPr lang="en-US" dirty="0" smtClean="0"/>
              <a:t>Purpose of engagement </a:t>
            </a:r>
          </a:p>
          <a:p>
            <a:pPr lvl="1"/>
            <a:r>
              <a:rPr lang="en-US" dirty="0" smtClean="0"/>
              <a:t>Financial reporting</a:t>
            </a:r>
          </a:p>
          <a:p>
            <a:pPr lvl="1"/>
            <a:r>
              <a:rPr lang="en-US" dirty="0" smtClean="0"/>
              <a:t>Tax</a:t>
            </a:r>
          </a:p>
          <a:p>
            <a:pPr lvl="1"/>
            <a:r>
              <a:rPr lang="en-US" dirty="0" smtClean="0"/>
              <a:t>Litigation</a:t>
            </a:r>
          </a:p>
          <a:p>
            <a:r>
              <a:rPr lang="en-US" dirty="0" smtClean="0"/>
              <a:t>Type of interest or asset being valued</a:t>
            </a:r>
          </a:p>
          <a:p>
            <a:pPr lvl="1"/>
            <a:r>
              <a:rPr lang="en-US" dirty="0" smtClean="0"/>
              <a:t>Business interest</a:t>
            </a:r>
          </a:p>
          <a:p>
            <a:pPr lvl="1"/>
            <a:r>
              <a:rPr lang="en-US" dirty="0" smtClean="0"/>
              <a:t>Intangible asset</a:t>
            </a:r>
          </a:p>
          <a:p>
            <a:pPr lvl="1"/>
            <a:endParaRPr lang="en-US" dirty="0" smtClean="0"/>
          </a:p>
        </p:txBody>
      </p:sp>
    </p:spTree>
    <p:extLst>
      <p:ext uri="{BB962C8B-B14F-4D97-AF65-F5344CB8AC3E}">
        <p14:creationId xmlns:p14="http://schemas.microsoft.com/office/powerpoint/2010/main" val="12170242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14784"/>
            <a:ext cx="7772400" cy="1139254"/>
          </a:xfrm>
        </p:spPr>
        <p:txBody>
          <a:bodyPr>
            <a:noAutofit/>
          </a:bodyPr>
          <a:lstStyle/>
          <a:p>
            <a:r>
              <a:rPr lang="en-US" sz="4000" dirty="0" smtClean="0"/>
              <a:t>DETERMINING THE SCOPE OF THE PROJECT</a:t>
            </a:r>
            <a:endParaRPr lang="en-US" sz="4000" dirty="0"/>
          </a:p>
        </p:txBody>
      </p:sp>
    </p:spTree>
    <p:extLst>
      <p:ext uri="{BB962C8B-B14F-4D97-AF65-F5344CB8AC3E}">
        <p14:creationId xmlns:p14="http://schemas.microsoft.com/office/powerpoint/2010/main" val="33361135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683152-FE04-45BB-B140-82E75CBAB908}" type="slidenum">
              <a:rPr lang="en-US" smtClean="0"/>
              <a:pPr/>
              <a:t>13</a:t>
            </a:fld>
            <a:endParaRPr lang="en-US" dirty="0"/>
          </a:p>
        </p:txBody>
      </p:sp>
      <p:sp>
        <p:nvSpPr>
          <p:cNvPr id="3" name="Title 2"/>
          <p:cNvSpPr>
            <a:spLocks noGrp="1"/>
          </p:cNvSpPr>
          <p:nvPr>
            <p:ph type="title"/>
          </p:nvPr>
        </p:nvSpPr>
        <p:spPr/>
        <p:txBody>
          <a:bodyPr/>
          <a:lstStyle/>
          <a:p>
            <a:r>
              <a:rPr lang="en-US" dirty="0" smtClean="0"/>
              <a:t>Engagement Types</a:t>
            </a:r>
            <a:endParaRPr lang="en-US" dirty="0"/>
          </a:p>
        </p:txBody>
      </p:sp>
      <p:sp>
        <p:nvSpPr>
          <p:cNvPr id="17" name="Content Placeholder 16"/>
          <p:cNvSpPr>
            <a:spLocks noGrp="1"/>
          </p:cNvSpPr>
          <p:nvPr>
            <p:ph idx="1"/>
          </p:nvPr>
        </p:nvSpPr>
        <p:spPr>
          <a:xfrm>
            <a:off x="457200" y="1433950"/>
            <a:ext cx="8229600" cy="4525963"/>
          </a:xfrm>
        </p:spPr>
        <p:txBody>
          <a:bodyPr/>
          <a:lstStyle/>
          <a:p>
            <a:r>
              <a:rPr lang="en-US" dirty="0" smtClean="0"/>
              <a:t>Valuation </a:t>
            </a:r>
          </a:p>
          <a:p>
            <a:pPr lvl="1"/>
            <a:r>
              <a:rPr lang="en-US" dirty="0" smtClean="0"/>
              <a:t>Arrives at an independent </a:t>
            </a:r>
            <a:r>
              <a:rPr lang="en-US" dirty="0"/>
              <a:t>conclusion of </a:t>
            </a:r>
            <a:r>
              <a:rPr lang="en-US" dirty="0" smtClean="0"/>
              <a:t>value </a:t>
            </a:r>
          </a:p>
          <a:p>
            <a:pPr lvl="1"/>
            <a:r>
              <a:rPr lang="en-US" dirty="0" smtClean="0"/>
              <a:t>Applies </a:t>
            </a:r>
            <a:r>
              <a:rPr lang="en-US" dirty="0"/>
              <a:t>all applicable approaches and methods that are deemed </a:t>
            </a:r>
            <a:r>
              <a:rPr lang="en-US" dirty="0" smtClean="0"/>
              <a:t>necessary</a:t>
            </a:r>
          </a:p>
          <a:p>
            <a:r>
              <a:rPr lang="en-US" dirty="0" smtClean="0"/>
              <a:t>Calculation </a:t>
            </a:r>
          </a:p>
          <a:p>
            <a:pPr lvl="1"/>
            <a:r>
              <a:rPr lang="en-US" dirty="0" smtClean="0"/>
              <a:t>Arrives at a calculation of value </a:t>
            </a:r>
          </a:p>
          <a:p>
            <a:pPr lvl="1"/>
            <a:r>
              <a:rPr lang="en-US" dirty="0" smtClean="0"/>
              <a:t>Limited procedures</a:t>
            </a:r>
          </a:p>
          <a:p>
            <a:pPr lvl="1"/>
            <a:r>
              <a:rPr lang="en-US" dirty="0" smtClean="0"/>
              <a:t>May not represent the actual value of the interest</a:t>
            </a:r>
          </a:p>
        </p:txBody>
      </p:sp>
    </p:spTree>
    <p:extLst>
      <p:ext uri="{BB962C8B-B14F-4D97-AF65-F5344CB8AC3E}">
        <p14:creationId xmlns:p14="http://schemas.microsoft.com/office/powerpoint/2010/main" val="10890964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683152-FE04-45BB-B140-82E75CBAB908}" type="slidenum">
              <a:rPr lang="en-US" smtClean="0"/>
              <a:pPr/>
              <a:t>14</a:t>
            </a:fld>
            <a:endParaRPr lang="en-US" dirty="0"/>
          </a:p>
        </p:txBody>
      </p:sp>
      <p:sp>
        <p:nvSpPr>
          <p:cNvPr id="3" name="Title 2"/>
          <p:cNvSpPr>
            <a:spLocks noGrp="1"/>
          </p:cNvSpPr>
          <p:nvPr>
            <p:ph type="title"/>
          </p:nvPr>
        </p:nvSpPr>
        <p:spPr/>
        <p:txBody>
          <a:bodyPr/>
          <a:lstStyle/>
          <a:p>
            <a:r>
              <a:rPr lang="en-US" dirty="0" smtClean="0"/>
              <a:t>Report Types</a:t>
            </a:r>
            <a:endParaRPr lang="en-US" dirty="0"/>
          </a:p>
        </p:txBody>
      </p:sp>
      <p:sp>
        <p:nvSpPr>
          <p:cNvPr id="17" name="Content Placeholder 16"/>
          <p:cNvSpPr>
            <a:spLocks noGrp="1"/>
          </p:cNvSpPr>
          <p:nvPr>
            <p:ph idx="1"/>
          </p:nvPr>
        </p:nvSpPr>
        <p:spPr>
          <a:xfrm>
            <a:off x="457200" y="1469575"/>
            <a:ext cx="8229600" cy="4525963"/>
          </a:xfrm>
        </p:spPr>
        <p:txBody>
          <a:bodyPr/>
          <a:lstStyle/>
          <a:p>
            <a:r>
              <a:rPr lang="en-US" dirty="0" smtClean="0"/>
              <a:t>Valuation Engagements</a:t>
            </a:r>
          </a:p>
          <a:p>
            <a:pPr lvl="1"/>
            <a:r>
              <a:rPr lang="en-US" dirty="0" smtClean="0"/>
              <a:t>Detailed </a:t>
            </a:r>
            <a:r>
              <a:rPr lang="en-US" dirty="0"/>
              <a:t>report</a:t>
            </a:r>
          </a:p>
          <a:p>
            <a:pPr lvl="1"/>
            <a:r>
              <a:rPr lang="en-US" dirty="0" smtClean="0"/>
              <a:t>Summary report</a:t>
            </a:r>
          </a:p>
          <a:p>
            <a:pPr lvl="1"/>
            <a:r>
              <a:rPr lang="en-US" dirty="0" smtClean="0"/>
              <a:t>Oral report</a:t>
            </a:r>
            <a:endParaRPr lang="en-US" dirty="0"/>
          </a:p>
          <a:p>
            <a:pPr lvl="1"/>
            <a:r>
              <a:rPr lang="en-US" dirty="0" smtClean="0"/>
              <a:t>No </a:t>
            </a:r>
            <a:r>
              <a:rPr lang="en-US" dirty="0"/>
              <a:t>difference in relation to </a:t>
            </a:r>
            <a:r>
              <a:rPr lang="en-US" dirty="0" smtClean="0"/>
              <a:t>the development and procedures (i.e. due diligence, research, etc.) utilized in the engagement</a:t>
            </a:r>
            <a:endParaRPr lang="en-US" dirty="0"/>
          </a:p>
          <a:p>
            <a:r>
              <a:rPr lang="en-US" dirty="0" smtClean="0"/>
              <a:t>Calculation Engagement  </a:t>
            </a:r>
            <a:endParaRPr lang="en-US" dirty="0"/>
          </a:p>
          <a:p>
            <a:pPr lvl="1"/>
            <a:r>
              <a:rPr lang="en-US" dirty="0" smtClean="0"/>
              <a:t>Calculation report</a:t>
            </a:r>
            <a:endParaRPr lang="en-US" dirty="0"/>
          </a:p>
        </p:txBody>
      </p:sp>
    </p:spTree>
    <p:extLst>
      <p:ext uri="{BB962C8B-B14F-4D97-AF65-F5344CB8AC3E}">
        <p14:creationId xmlns:p14="http://schemas.microsoft.com/office/powerpoint/2010/main" val="23671259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4159"/>
            <a:ext cx="7772400" cy="1139254"/>
          </a:xfrm>
        </p:spPr>
        <p:txBody>
          <a:bodyPr>
            <a:noAutofit/>
          </a:bodyPr>
          <a:lstStyle/>
          <a:p>
            <a:r>
              <a:rPr lang="en-US" sz="4000" dirty="0" smtClean="0"/>
              <a:t>GENERAL VALUATION PROCESS</a:t>
            </a:r>
            <a:endParaRPr lang="en-US" sz="4000" dirty="0"/>
          </a:p>
        </p:txBody>
      </p:sp>
    </p:spTree>
    <p:extLst>
      <p:ext uri="{BB962C8B-B14F-4D97-AF65-F5344CB8AC3E}">
        <p14:creationId xmlns:p14="http://schemas.microsoft.com/office/powerpoint/2010/main" val="36414532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683152-FE04-45BB-B140-82E75CBAB908}" type="slidenum">
              <a:rPr lang="en-US" smtClean="0"/>
              <a:pPr/>
              <a:t>16</a:t>
            </a:fld>
            <a:endParaRPr lang="en-US" dirty="0"/>
          </a:p>
        </p:txBody>
      </p:sp>
      <p:sp>
        <p:nvSpPr>
          <p:cNvPr id="3" name="Title 2"/>
          <p:cNvSpPr>
            <a:spLocks noGrp="1"/>
          </p:cNvSpPr>
          <p:nvPr>
            <p:ph type="title"/>
          </p:nvPr>
        </p:nvSpPr>
        <p:spPr/>
        <p:txBody>
          <a:bodyPr/>
          <a:lstStyle/>
          <a:p>
            <a:r>
              <a:rPr lang="en-US" dirty="0" smtClean="0"/>
              <a:t>Valuation Process</a:t>
            </a:r>
            <a:endParaRPr lang="en-US" dirty="0"/>
          </a:p>
        </p:txBody>
      </p:sp>
      <p:graphicFrame>
        <p:nvGraphicFramePr>
          <p:cNvPr id="6" name="Content Placeholder 4"/>
          <p:cNvGraphicFramePr>
            <a:graphicFrameLocks noGrp="1"/>
          </p:cNvGraphicFramePr>
          <p:nvPr>
            <p:extLst>
              <p:ext uri="{D42A27DB-BD31-4B8C-83A1-F6EECF244321}">
                <p14:modId xmlns:p14="http://schemas.microsoft.com/office/powerpoint/2010/main" val="384145925"/>
              </p:ext>
            </p:extLst>
          </p:nvPr>
        </p:nvGraphicFramePr>
        <p:xfrm>
          <a:off x="386031" y="1749233"/>
          <a:ext cx="8407893" cy="43769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671527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4159"/>
            <a:ext cx="7772400" cy="1139254"/>
          </a:xfrm>
        </p:spPr>
        <p:txBody>
          <a:bodyPr>
            <a:noAutofit/>
          </a:bodyPr>
          <a:lstStyle/>
          <a:p>
            <a:r>
              <a:rPr lang="en-US" sz="4000" dirty="0" smtClean="0"/>
              <a:t>ASSESSING THE VALUATION</a:t>
            </a:r>
            <a:endParaRPr lang="en-US" sz="4000" dirty="0"/>
          </a:p>
        </p:txBody>
      </p:sp>
    </p:spTree>
    <p:extLst>
      <p:ext uri="{BB962C8B-B14F-4D97-AF65-F5344CB8AC3E}">
        <p14:creationId xmlns:p14="http://schemas.microsoft.com/office/powerpoint/2010/main" val="5779946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683152-FE04-45BB-B140-82E75CBAB908}" type="slidenum">
              <a:rPr lang="en-US" smtClean="0"/>
              <a:pPr/>
              <a:t>18</a:t>
            </a:fld>
            <a:endParaRPr lang="en-US" dirty="0"/>
          </a:p>
        </p:txBody>
      </p:sp>
      <p:sp>
        <p:nvSpPr>
          <p:cNvPr id="3" name="Title 2"/>
          <p:cNvSpPr>
            <a:spLocks noGrp="1"/>
          </p:cNvSpPr>
          <p:nvPr>
            <p:ph type="title"/>
          </p:nvPr>
        </p:nvSpPr>
        <p:spPr/>
        <p:txBody>
          <a:bodyPr/>
          <a:lstStyle/>
          <a:p>
            <a:r>
              <a:rPr lang="en-US" dirty="0" smtClean="0"/>
              <a:t>Standard of Value</a:t>
            </a:r>
            <a:endParaRPr lang="en-US" dirty="0"/>
          </a:p>
        </p:txBody>
      </p:sp>
      <p:sp>
        <p:nvSpPr>
          <p:cNvPr id="17" name="Content Placeholder 16"/>
          <p:cNvSpPr>
            <a:spLocks noGrp="1"/>
          </p:cNvSpPr>
          <p:nvPr>
            <p:ph idx="1"/>
          </p:nvPr>
        </p:nvSpPr>
        <p:spPr/>
        <p:txBody>
          <a:bodyPr/>
          <a:lstStyle/>
          <a:p>
            <a:r>
              <a:rPr lang="en-US" dirty="0" smtClean="0"/>
              <a:t>Identify and define</a:t>
            </a:r>
          </a:p>
          <a:p>
            <a:r>
              <a:rPr lang="en-US" dirty="0" smtClean="0"/>
              <a:t>Dependent upon purpose of valuation</a:t>
            </a:r>
          </a:p>
          <a:p>
            <a:r>
              <a:rPr lang="en-US" dirty="0" smtClean="0"/>
              <a:t>Reference authority dictating value</a:t>
            </a:r>
          </a:p>
          <a:p>
            <a:r>
              <a:rPr lang="en-US" dirty="0" smtClean="0"/>
              <a:t>Examples</a:t>
            </a:r>
          </a:p>
          <a:p>
            <a:pPr lvl="1"/>
            <a:r>
              <a:rPr lang="en-US" dirty="0" smtClean="0"/>
              <a:t>Fair market value for estate and gift tax</a:t>
            </a:r>
          </a:p>
          <a:p>
            <a:pPr lvl="1"/>
            <a:r>
              <a:rPr lang="en-US" dirty="0" smtClean="0"/>
              <a:t>Fair value for financial reporting</a:t>
            </a:r>
          </a:p>
          <a:p>
            <a:pPr lvl="1"/>
            <a:r>
              <a:rPr lang="en-US" dirty="0" smtClean="0"/>
              <a:t>Fair value for shareholder oppression case</a:t>
            </a:r>
          </a:p>
          <a:p>
            <a:pPr lvl="1"/>
            <a:r>
              <a:rPr lang="en-US" dirty="0" smtClean="0"/>
              <a:t>Investment value for transaction</a:t>
            </a:r>
            <a:endParaRPr lang="en-US" dirty="0"/>
          </a:p>
        </p:txBody>
      </p:sp>
    </p:spTree>
    <p:extLst>
      <p:ext uri="{BB962C8B-B14F-4D97-AF65-F5344CB8AC3E}">
        <p14:creationId xmlns:p14="http://schemas.microsoft.com/office/powerpoint/2010/main" val="32942830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683152-FE04-45BB-B140-82E75CBAB908}" type="slidenum">
              <a:rPr lang="en-US" smtClean="0"/>
              <a:pPr/>
              <a:t>19</a:t>
            </a:fld>
            <a:endParaRPr lang="en-US" dirty="0"/>
          </a:p>
        </p:txBody>
      </p:sp>
      <p:sp>
        <p:nvSpPr>
          <p:cNvPr id="3" name="Title 2"/>
          <p:cNvSpPr>
            <a:spLocks noGrp="1"/>
          </p:cNvSpPr>
          <p:nvPr>
            <p:ph type="title"/>
          </p:nvPr>
        </p:nvSpPr>
        <p:spPr/>
        <p:txBody>
          <a:bodyPr/>
          <a:lstStyle/>
          <a:p>
            <a:r>
              <a:rPr lang="en-US" dirty="0" smtClean="0"/>
              <a:t>Fair Market Value</a:t>
            </a:r>
            <a:endParaRPr lang="en-US" dirty="0"/>
          </a:p>
        </p:txBody>
      </p:sp>
      <p:sp>
        <p:nvSpPr>
          <p:cNvPr id="17" name="Content Placeholder 16"/>
          <p:cNvSpPr>
            <a:spLocks noGrp="1"/>
          </p:cNvSpPr>
          <p:nvPr>
            <p:ph idx="1"/>
          </p:nvPr>
        </p:nvSpPr>
        <p:spPr>
          <a:xfrm>
            <a:off x="457200" y="1540825"/>
            <a:ext cx="8229600" cy="4525963"/>
          </a:xfrm>
        </p:spPr>
        <p:txBody>
          <a:bodyPr/>
          <a:lstStyle/>
          <a:p>
            <a:r>
              <a:rPr lang="en-US" dirty="0"/>
              <a:t>Revenue ruling 59-60 defines fair market value as:</a:t>
            </a:r>
          </a:p>
          <a:p>
            <a:pPr lvl="1"/>
            <a:r>
              <a:rPr lang="en-US" dirty="0"/>
              <a:t>“ … </a:t>
            </a:r>
            <a:r>
              <a:rPr lang="en-US" dirty="0" smtClean="0"/>
              <a:t>the </a:t>
            </a:r>
            <a:r>
              <a:rPr lang="en-US" dirty="0"/>
              <a:t>price at which the property would change hands between a willing buyer and a willing seller when the former is not under any compulsion to buy and the latter is not under any compulsion to sell, both parties having reasonable knowledge of relevant facts</a:t>
            </a:r>
            <a:r>
              <a:rPr lang="en-US" dirty="0" smtClean="0"/>
              <a:t>.”</a:t>
            </a:r>
          </a:p>
          <a:p>
            <a:r>
              <a:rPr lang="en-US" dirty="0" smtClean="0"/>
              <a:t>Estate and gift tax valuations</a:t>
            </a:r>
            <a:endParaRPr lang="en-US" dirty="0"/>
          </a:p>
        </p:txBody>
      </p:sp>
    </p:spTree>
    <p:extLst>
      <p:ext uri="{BB962C8B-B14F-4D97-AF65-F5344CB8AC3E}">
        <p14:creationId xmlns:p14="http://schemas.microsoft.com/office/powerpoint/2010/main" val="38499253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683152-FE04-45BB-B140-82E75CBAB908}" type="slidenum">
              <a:rPr lang="en-US" smtClean="0"/>
              <a:pPr/>
              <a:t>2</a:t>
            </a:fld>
            <a:endParaRPr lang="en-US" dirty="0"/>
          </a:p>
        </p:txBody>
      </p:sp>
      <p:sp>
        <p:nvSpPr>
          <p:cNvPr id="3" name="Title 2"/>
          <p:cNvSpPr>
            <a:spLocks noGrp="1"/>
          </p:cNvSpPr>
          <p:nvPr>
            <p:ph type="title"/>
          </p:nvPr>
        </p:nvSpPr>
        <p:spPr/>
        <p:txBody>
          <a:bodyPr/>
          <a:lstStyle/>
          <a:p>
            <a:r>
              <a:rPr lang="en-US" dirty="0" smtClean="0"/>
              <a:t>Overview</a:t>
            </a:r>
            <a:endParaRPr lang="en-US" dirty="0"/>
          </a:p>
        </p:txBody>
      </p:sp>
      <p:sp>
        <p:nvSpPr>
          <p:cNvPr id="17" name="Content Placeholder 16"/>
          <p:cNvSpPr>
            <a:spLocks noGrp="1"/>
          </p:cNvSpPr>
          <p:nvPr>
            <p:ph idx="1"/>
          </p:nvPr>
        </p:nvSpPr>
        <p:spPr/>
        <p:txBody>
          <a:bodyPr/>
          <a:lstStyle/>
          <a:p>
            <a:r>
              <a:rPr lang="en-US" dirty="0" smtClean="0"/>
              <a:t>When valuations are needed</a:t>
            </a:r>
          </a:p>
          <a:p>
            <a:r>
              <a:rPr lang="en-US" dirty="0" smtClean="0"/>
              <a:t>Selecting a valuation professional</a:t>
            </a:r>
          </a:p>
          <a:p>
            <a:r>
              <a:rPr lang="en-US" dirty="0" smtClean="0"/>
              <a:t>Determining the scope of the project</a:t>
            </a:r>
          </a:p>
          <a:p>
            <a:r>
              <a:rPr lang="en-US" dirty="0" smtClean="0"/>
              <a:t>General valuation process</a:t>
            </a:r>
          </a:p>
          <a:p>
            <a:r>
              <a:rPr lang="en-US" dirty="0" smtClean="0"/>
              <a:t>Assessing the valuation</a:t>
            </a:r>
          </a:p>
        </p:txBody>
      </p:sp>
    </p:spTree>
    <p:extLst>
      <p:ext uri="{BB962C8B-B14F-4D97-AF65-F5344CB8AC3E}">
        <p14:creationId xmlns:p14="http://schemas.microsoft.com/office/powerpoint/2010/main" val="32324388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683152-FE04-45BB-B140-82E75CBAB908}" type="slidenum">
              <a:rPr lang="en-US" smtClean="0"/>
              <a:pPr/>
              <a:t>20</a:t>
            </a:fld>
            <a:endParaRPr lang="en-US" dirty="0"/>
          </a:p>
        </p:txBody>
      </p:sp>
      <p:sp>
        <p:nvSpPr>
          <p:cNvPr id="3" name="Title 2"/>
          <p:cNvSpPr>
            <a:spLocks noGrp="1"/>
          </p:cNvSpPr>
          <p:nvPr>
            <p:ph type="title"/>
          </p:nvPr>
        </p:nvSpPr>
        <p:spPr/>
        <p:txBody>
          <a:bodyPr/>
          <a:lstStyle/>
          <a:p>
            <a:r>
              <a:rPr lang="en-US" dirty="0" smtClean="0"/>
              <a:t>Fair Value</a:t>
            </a:r>
            <a:endParaRPr lang="en-US" dirty="0"/>
          </a:p>
        </p:txBody>
      </p:sp>
      <p:sp>
        <p:nvSpPr>
          <p:cNvPr id="17" name="Content Placeholder 16"/>
          <p:cNvSpPr>
            <a:spLocks noGrp="1"/>
          </p:cNvSpPr>
          <p:nvPr>
            <p:ph idx="1"/>
          </p:nvPr>
        </p:nvSpPr>
        <p:spPr>
          <a:xfrm>
            <a:off x="457200" y="1398325"/>
            <a:ext cx="8229600" cy="4525963"/>
          </a:xfrm>
        </p:spPr>
        <p:txBody>
          <a:bodyPr/>
          <a:lstStyle/>
          <a:p>
            <a:r>
              <a:rPr lang="en-US" dirty="0" smtClean="0"/>
              <a:t>Accounting Standards Codification </a:t>
            </a:r>
            <a:r>
              <a:rPr lang="en-US" dirty="0"/>
              <a:t>Topic 820, </a:t>
            </a:r>
            <a:r>
              <a:rPr lang="en-US" i="1" dirty="0"/>
              <a:t>Fair Value Measurements and Disclosures</a:t>
            </a:r>
            <a:r>
              <a:rPr lang="en-US" dirty="0"/>
              <a:t> (ASC 820) </a:t>
            </a:r>
            <a:r>
              <a:rPr lang="en-US" dirty="0" smtClean="0"/>
              <a:t>defines </a:t>
            </a:r>
            <a:r>
              <a:rPr lang="en-US" dirty="0"/>
              <a:t>fair value as:</a:t>
            </a:r>
          </a:p>
          <a:p>
            <a:pPr lvl="1"/>
            <a:r>
              <a:rPr lang="en-US" dirty="0"/>
              <a:t>“[T]he price that would be received to sell an asset or paid to transfer a liability in an orderly transaction between market participants at the measurement date."</a:t>
            </a:r>
            <a:endParaRPr lang="en-US" i="1" dirty="0"/>
          </a:p>
          <a:p>
            <a:r>
              <a:rPr lang="en-US" dirty="0" smtClean="0"/>
              <a:t>Goodwill impairment and purchase price allocation valuations</a:t>
            </a:r>
            <a:endParaRPr lang="en-US" dirty="0"/>
          </a:p>
        </p:txBody>
      </p:sp>
    </p:spTree>
    <p:extLst>
      <p:ext uri="{BB962C8B-B14F-4D97-AF65-F5344CB8AC3E}">
        <p14:creationId xmlns:p14="http://schemas.microsoft.com/office/powerpoint/2010/main" val="8786160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683152-FE04-45BB-B140-82E75CBAB908}" type="slidenum">
              <a:rPr lang="en-US" smtClean="0"/>
              <a:pPr/>
              <a:t>21</a:t>
            </a:fld>
            <a:endParaRPr lang="en-US" dirty="0"/>
          </a:p>
        </p:txBody>
      </p:sp>
      <p:sp>
        <p:nvSpPr>
          <p:cNvPr id="3" name="Title 2"/>
          <p:cNvSpPr>
            <a:spLocks noGrp="1"/>
          </p:cNvSpPr>
          <p:nvPr>
            <p:ph type="title"/>
          </p:nvPr>
        </p:nvSpPr>
        <p:spPr/>
        <p:txBody>
          <a:bodyPr/>
          <a:lstStyle/>
          <a:p>
            <a:r>
              <a:rPr lang="en-US" dirty="0" smtClean="0"/>
              <a:t>Other Values</a:t>
            </a:r>
            <a:endParaRPr lang="en-US" dirty="0"/>
          </a:p>
        </p:txBody>
      </p:sp>
      <p:sp>
        <p:nvSpPr>
          <p:cNvPr id="17" name="Content Placeholder 16"/>
          <p:cNvSpPr>
            <a:spLocks noGrp="1"/>
          </p:cNvSpPr>
          <p:nvPr>
            <p:ph idx="1"/>
          </p:nvPr>
        </p:nvSpPr>
        <p:spPr>
          <a:xfrm>
            <a:off x="457200" y="1398325"/>
            <a:ext cx="8229600" cy="4525963"/>
          </a:xfrm>
        </p:spPr>
        <p:txBody>
          <a:bodyPr/>
          <a:lstStyle/>
          <a:p>
            <a:r>
              <a:rPr lang="en-US" dirty="0" smtClean="0"/>
              <a:t>Investment value</a:t>
            </a:r>
          </a:p>
          <a:p>
            <a:pPr lvl="1"/>
            <a:r>
              <a:rPr lang="en-US" dirty="0" smtClean="0"/>
              <a:t>Value </a:t>
            </a:r>
            <a:r>
              <a:rPr lang="en-US" dirty="0"/>
              <a:t>to a specific investor based upon a known set of </a:t>
            </a:r>
            <a:r>
              <a:rPr lang="en-US" dirty="0" smtClean="0"/>
              <a:t>circumstances</a:t>
            </a:r>
          </a:p>
          <a:p>
            <a:r>
              <a:rPr lang="en-US" dirty="0" smtClean="0"/>
              <a:t>Miscellaneous</a:t>
            </a:r>
            <a:endParaRPr lang="en-US" dirty="0"/>
          </a:p>
          <a:p>
            <a:pPr lvl="1"/>
            <a:r>
              <a:rPr lang="en-US" dirty="0" smtClean="0"/>
              <a:t>Many different terms (i.e. fair value, fair market value, value, etc.)</a:t>
            </a:r>
          </a:p>
          <a:p>
            <a:pPr lvl="1"/>
            <a:r>
              <a:rPr lang="en-US" dirty="0" smtClean="0"/>
              <a:t>Dependent upon the statutes under which the case is being tried or the regulations under which the project is being performed</a:t>
            </a:r>
          </a:p>
        </p:txBody>
      </p:sp>
    </p:spTree>
    <p:extLst>
      <p:ext uri="{BB962C8B-B14F-4D97-AF65-F5344CB8AC3E}">
        <p14:creationId xmlns:p14="http://schemas.microsoft.com/office/powerpoint/2010/main" val="40466927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683152-FE04-45BB-B140-82E75CBAB908}" type="slidenum">
              <a:rPr lang="en-US" smtClean="0"/>
              <a:pPr/>
              <a:t>22</a:t>
            </a:fld>
            <a:endParaRPr lang="en-US" dirty="0"/>
          </a:p>
        </p:txBody>
      </p:sp>
      <p:sp>
        <p:nvSpPr>
          <p:cNvPr id="3" name="Title 2"/>
          <p:cNvSpPr>
            <a:spLocks noGrp="1"/>
          </p:cNvSpPr>
          <p:nvPr>
            <p:ph type="title"/>
          </p:nvPr>
        </p:nvSpPr>
        <p:spPr/>
        <p:txBody>
          <a:bodyPr/>
          <a:lstStyle/>
          <a:p>
            <a:r>
              <a:rPr lang="en-US" dirty="0" smtClean="0"/>
              <a:t>General Considerations</a:t>
            </a:r>
            <a:endParaRPr lang="en-US" dirty="0"/>
          </a:p>
        </p:txBody>
      </p:sp>
      <p:sp>
        <p:nvSpPr>
          <p:cNvPr id="17" name="Content Placeholder 16"/>
          <p:cNvSpPr>
            <a:spLocks noGrp="1"/>
          </p:cNvSpPr>
          <p:nvPr>
            <p:ph idx="1"/>
          </p:nvPr>
        </p:nvSpPr>
        <p:spPr>
          <a:xfrm>
            <a:off x="457200" y="1517075"/>
            <a:ext cx="8229600" cy="4525963"/>
          </a:xfrm>
        </p:spPr>
        <p:txBody>
          <a:bodyPr/>
          <a:lstStyle/>
          <a:p>
            <a:r>
              <a:rPr lang="en-US" dirty="0" smtClean="0"/>
              <a:t>Nature </a:t>
            </a:r>
            <a:r>
              <a:rPr lang="en-US" dirty="0"/>
              <a:t>of the business and its history </a:t>
            </a:r>
            <a:endParaRPr lang="en-US" dirty="0" smtClean="0"/>
          </a:p>
          <a:p>
            <a:r>
              <a:rPr lang="en-US" dirty="0" smtClean="0"/>
              <a:t>Economic and industry outlook </a:t>
            </a:r>
          </a:p>
          <a:p>
            <a:r>
              <a:rPr lang="en-US" dirty="0" smtClean="0"/>
              <a:t>Financial </a:t>
            </a:r>
            <a:r>
              <a:rPr lang="en-US" dirty="0"/>
              <a:t>condition of the </a:t>
            </a:r>
            <a:r>
              <a:rPr lang="en-US" dirty="0" smtClean="0"/>
              <a:t>business</a:t>
            </a:r>
            <a:endParaRPr lang="en-US" dirty="0"/>
          </a:p>
          <a:p>
            <a:r>
              <a:rPr lang="en-US" dirty="0" smtClean="0"/>
              <a:t>Earning </a:t>
            </a:r>
            <a:r>
              <a:rPr lang="en-US" dirty="0"/>
              <a:t>capacity of the </a:t>
            </a:r>
            <a:r>
              <a:rPr lang="en-US" dirty="0" smtClean="0"/>
              <a:t>business</a:t>
            </a:r>
            <a:endParaRPr lang="en-US" dirty="0"/>
          </a:p>
          <a:p>
            <a:r>
              <a:rPr lang="en-US" dirty="0" smtClean="0"/>
              <a:t>Competitive landscape</a:t>
            </a:r>
          </a:p>
          <a:p>
            <a:r>
              <a:rPr lang="en-US" dirty="0" smtClean="0"/>
              <a:t>Risks specific to the business</a:t>
            </a:r>
            <a:endParaRPr lang="en-US" dirty="0"/>
          </a:p>
          <a:p>
            <a:endParaRPr lang="en-US" dirty="0" smtClean="0"/>
          </a:p>
        </p:txBody>
      </p:sp>
    </p:spTree>
    <p:extLst>
      <p:ext uri="{BB962C8B-B14F-4D97-AF65-F5344CB8AC3E}">
        <p14:creationId xmlns:p14="http://schemas.microsoft.com/office/powerpoint/2010/main" val="28665094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683152-FE04-45BB-B140-82E75CBAB908}" type="slidenum">
              <a:rPr lang="en-US" smtClean="0"/>
              <a:pPr/>
              <a:t>23</a:t>
            </a:fld>
            <a:endParaRPr lang="en-US" dirty="0"/>
          </a:p>
        </p:txBody>
      </p:sp>
      <p:sp>
        <p:nvSpPr>
          <p:cNvPr id="3" name="Title 2"/>
          <p:cNvSpPr>
            <a:spLocks noGrp="1"/>
          </p:cNvSpPr>
          <p:nvPr>
            <p:ph type="title"/>
          </p:nvPr>
        </p:nvSpPr>
        <p:spPr/>
        <p:txBody>
          <a:bodyPr/>
          <a:lstStyle/>
          <a:p>
            <a:r>
              <a:rPr lang="en-US" dirty="0" smtClean="0"/>
              <a:t>Business Specific Risks</a:t>
            </a:r>
            <a:endParaRPr lang="en-US" dirty="0"/>
          </a:p>
        </p:txBody>
      </p:sp>
      <p:sp>
        <p:nvSpPr>
          <p:cNvPr id="17" name="Content Placeholder 16"/>
          <p:cNvSpPr>
            <a:spLocks noGrp="1"/>
          </p:cNvSpPr>
          <p:nvPr>
            <p:ph idx="1"/>
          </p:nvPr>
        </p:nvSpPr>
        <p:spPr>
          <a:xfrm>
            <a:off x="457200" y="1433950"/>
            <a:ext cx="8229600" cy="4525963"/>
          </a:xfrm>
        </p:spPr>
        <p:txBody>
          <a:bodyPr/>
          <a:lstStyle/>
          <a:p>
            <a:r>
              <a:rPr lang="en-US" dirty="0"/>
              <a:t>Customer concentration</a:t>
            </a:r>
          </a:p>
          <a:p>
            <a:r>
              <a:rPr lang="en-US" dirty="0"/>
              <a:t>Supplier concentration</a:t>
            </a:r>
          </a:p>
          <a:p>
            <a:r>
              <a:rPr lang="en-US" dirty="0" smtClean="0"/>
              <a:t>Access </a:t>
            </a:r>
            <a:r>
              <a:rPr lang="en-US" dirty="0"/>
              <a:t>to capital</a:t>
            </a:r>
          </a:p>
          <a:p>
            <a:r>
              <a:rPr lang="en-US" dirty="0"/>
              <a:t>Geographic concentration</a:t>
            </a:r>
          </a:p>
          <a:p>
            <a:r>
              <a:rPr lang="en-US" dirty="0" smtClean="0"/>
              <a:t>Concentration of </a:t>
            </a:r>
            <a:r>
              <a:rPr lang="en-US" dirty="0"/>
              <a:t>service or product offerings</a:t>
            </a:r>
          </a:p>
          <a:p>
            <a:r>
              <a:rPr lang="en-US" dirty="0" smtClean="0"/>
              <a:t>Management </a:t>
            </a:r>
            <a:r>
              <a:rPr lang="en-US" dirty="0"/>
              <a:t>depth</a:t>
            </a:r>
          </a:p>
          <a:p>
            <a:r>
              <a:rPr lang="en-US" dirty="0" smtClean="0"/>
              <a:t>Other </a:t>
            </a:r>
            <a:r>
              <a:rPr lang="en-US" dirty="0"/>
              <a:t>qualitative and quantitative factors</a:t>
            </a:r>
          </a:p>
          <a:p>
            <a:endParaRPr lang="en-US" dirty="0" smtClean="0"/>
          </a:p>
        </p:txBody>
      </p:sp>
    </p:spTree>
    <p:extLst>
      <p:ext uri="{BB962C8B-B14F-4D97-AF65-F5344CB8AC3E}">
        <p14:creationId xmlns:p14="http://schemas.microsoft.com/office/powerpoint/2010/main" val="22859879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683152-FE04-45BB-B140-82E75CBAB908}" type="slidenum">
              <a:rPr lang="en-US" smtClean="0"/>
              <a:pPr/>
              <a:t>24</a:t>
            </a:fld>
            <a:endParaRPr lang="en-US" dirty="0"/>
          </a:p>
        </p:txBody>
      </p:sp>
      <p:sp>
        <p:nvSpPr>
          <p:cNvPr id="3" name="Title 2"/>
          <p:cNvSpPr>
            <a:spLocks noGrp="1"/>
          </p:cNvSpPr>
          <p:nvPr>
            <p:ph type="title"/>
          </p:nvPr>
        </p:nvSpPr>
        <p:spPr/>
        <p:txBody>
          <a:bodyPr/>
          <a:lstStyle/>
          <a:p>
            <a:r>
              <a:rPr lang="en-US" dirty="0" smtClean="0"/>
              <a:t>Valuation Approaches</a:t>
            </a:r>
            <a:endParaRPr lang="en-US" dirty="0"/>
          </a:p>
        </p:txBody>
      </p:sp>
      <p:sp>
        <p:nvSpPr>
          <p:cNvPr id="17" name="Content Placeholder 16"/>
          <p:cNvSpPr>
            <a:spLocks noGrp="1"/>
          </p:cNvSpPr>
          <p:nvPr>
            <p:ph idx="1"/>
          </p:nvPr>
        </p:nvSpPr>
        <p:spPr>
          <a:xfrm>
            <a:off x="457200" y="1552700"/>
            <a:ext cx="8229600" cy="4525963"/>
          </a:xfrm>
        </p:spPr>
        <p:txBody>
          <a:bodyPr/>
          <a:lstStyle/>
          <a:p>
            <a:r>
              <a:rPr lang="en-US" dirty="0" smtClean="0"/>
              <a:t>Income approach</a:t>
            </a:r>
          </a:p>
          <a:p>
            <a:r>
              <a:rPr lang="en-US" dirty="0" smtClean="0"/>
              <a:t>Market approach</a:t>
            </a:r>
          </a:p>
          <a:p>
            <a:r>
              <a:rPr lang="en-US" dirty="0" smtClean="0"/>
              <a:t>Asset approach</a:t>
            </a:r>
          </a:p>
          <a:p>
            <a:r>
              <a:rPr lang="en-US" dirty="0" smtClean="0"/>
              <a:t>All </a:t>
            </a:r>
            <a:r>
              <a:rPr lang="en-US" dirty="0"/>
              <a:t>approaches must be </a:t>
            </a:r>
            <a:r>
              <a:rPr lang="en-US" i="1" dirty="0"/>
              <a:t>considered</a:t>
            </a:r>
            <a:r>
              <a:rPr lang="en-US" dirty="0"/>
              <a:t> but are not required to be relied upon</a:t>
            </a:r>
          </a:p>
          <a:p>
            <a:endParaRPr lang="en-US" dirty="0" smtClean="0"/>
          </a:p>
        </p:txBody>
      </p:sp>
    </p:spTree>
    <p:extLst>
      <p:ext uri="{BB962C8B-B14F-4D97-AF65-F5344CB8AC3E}">
        <p14:creationId xmlns:p14="http://schemas.microsoft.com/office/powerpoint/2010/main" val="24229285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683152-FE04-45BB-B140-82E75CBAB908}" type="slidenum">
              <a:rPr lang="en-US" smtClean="0"/>
              <a:pPr/>
              <a:t>25</a:t>
            </a:fld>
            <a:endParaRPr lang="en-US" dirty="0"/>
          </a:p>
        </p:txBody>
      </p:sp>
      <p:sp>
        <p:nvSpPr>
          <p:cNvPr id="3" name="Title 2"/>
          <p:cNvSpPr>
            <a:spLocks noGrp="1"/>
          </p:cNvSpPr>
          <p:nvPr>
            <p:ph type="title"/>
          </p:nvPr>
        </p:nvSpPr>
        <p:spPr/>
        <p:txBody>
          <a:bodyPr/>
          <a:lstStyle/>
          <a:p>
            <a:r>
              <a:rPr lang="en-US" dirty="0" smtClean="0"/>
              <a:t>Income Approach</a:t>
            </a:r>
            <a:endParaRPr lang="en-US" dirty="0"/>
          </a:p>
        </p:txBody>
      </p:sp>
      <p:sp>
        <p:nvSpPr>
          <p:cNvPr id="17" name="Content Placeholder 16"/>
          <p:cNvSpPr>
            <a:spLocks noGrp="1"/>
          </p:cNvSpPr>
          <p:nvPr>
            <p:ph idx="1"/>
          </p:nvPr>
        </p:nvSpPr>
        <p:spPr>
          <a:xfrm>
            <a:off x="457200" y="1338950"/>
            <a:ext cx="8229600" cy="4525963"/>
          </a:xfrm>
        </p:spPr>
        <p:txBody>
          <a:bodyPr/>
          <a:lstStyle/>
          <a:p>
            <a:r>
              <a:rPr lang="en-US" dirty="0" smtClean="0"/>
              <a:t>Present </a:t>
            </a:r>
            <a:r>
              <a:rPr lang="en-US" dirty="0"/>
              <a:t>worth of anticipated future net cash flows generated by a business or </a:t>
            </a:r>
            <a:r>
              <a:rPr lang="en-US" dirty="0" smtClean="0"/>
              <a:t>asset</a:t>
            </a:r>
          </a:p>
          <a:p>
            <a:r>
              <a:rPr lang="en-US" dirty="0" smtClean="0"/>
              <a:t>Discounted cash flow method</a:t>
            </a:r>
          </a:p>
          <a:p>
            <a:r>
              <a:rPr lang="en-US" dirty="0" smtClean="0"/>
              <a:t>Capitalization of earnings method</a:t>
            </a:r>
          </a:p>
        </p:txBody>
      </p:sp>
    </p:spTree>
    <p:extLst>
      <p:ext uri="{BB962C8B-B14F-4D97-AF65-F5344CB8AC3E}">
        <p14:creationId xmlns:p14="http://schemas.microsoft.com/office/powerpoint/2010/main" val="28518448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683152-FE04-45BB-B140-82E75CBAB908}" type="slidenum">
              <a:rPr lang="en-US" smtClean="0"/>
              <a:pPr/>
              <a:t>26</a:t>
            </a:fld>
            <a:endParaRPr lang="en-US" dirty="0"/>
          </a:p>
        </p:txBody>
      </p:sp>
      <p:sp>
        <p:nvSpPr>
          <p:cNvPr id="3" name="Title 2"/>
          <p:cNvSpPr>
            <a:spLocks noGrp="1"/>
          </p:cNvSpPr>
          <p:nvPr>
            <p:ph type="title"/>
          </p:nvPr>
        </p:nvSpPr>
        <p:spPr/>
        <p:txBody>
          <a:bodyPr/>
          <a:lstStyle/>
          <a:p>
            <a:r>
              <a:rPr lang="en-US" dirty="0" smtClean="0"/>
              <a:t>Key Issues</a:t>
            </a:r>
            <a:endParaRPr lang="en-US" dirty="0"/>
          </a:p>
        </p:txBody>
      </p:sp>
      <p:sp>
        <p:nvSpPr>
          <p:cNvPr id="17" name="Content Placeholder 16"/>
          <p:cNvSpPr>
            <a:spLocks noGrp="1"/>
          </p:cNvSpPr>
          <p:nvPr>
            <p:ph idx="1"/>
          </p:nvPr>
        </p:nvSpPr>
        <p:spPr>
          <a:xfrm>
            <a:off x="457200" y="1410200"/>
            <a:ext cx="8229600" cy="4525963"/>
          </a:xfrm>
        </p:spPr>
        <p:txBody>
          <a:bodyPr/>
          <a:lstStyle/>
          <a:p>
            <a:r>
              <a:rPr lang="en-US" dirty="0" smtClean="0"/>
              <a:t>Future cash flows</a:t>
            </a:r>
          </a:p>
          <a:p>
            <a:pPr lvl="1"/>
            <a:r>
              <a:rPr lang="en-US" dirty="0" smtClean="0"/>
              <a:t>Discrete projections until stable cash flows generated</a:t>
            </a:r>
          </a:p>
          <a:p>
            <a:pPr lvl="1"/>
            <a:r>
              <a:rPr lang="en-US" dirty="0" smtClean="0"/>
              <a:t>Makes sense compared to history and industry data</a:t>
            </a:r>
          </a:p>
          <a:p>
            <a:r>
              <a:rPr lang="en-US" dirty="0" smtClean="0"/>
              <a:t>Discount rate</a:t>
            </a:r>
          </a:p>
          <a:p>
            <a:pPr lvl="1"/>
            <a:r>
              <a:rPr lang="en-US" dirty="0" smtClean="0"/>
              <a:t>WACC</a:t>
            </a:r>
          </a:p>
          <a:p>
            <a:pPr lvl="1"/>
            <a:r>
              <a:rPr lang="en-US" dirty="0" smtClean="0"/>
              <a:t>Cost of equity</a:t>
            </a:r>
          </a:p>
          <a:p>
            <a:pPr lvl="1"/>
            <a:r>
              <a:rPr lang="en-US" dirty="0" smtClean="0"/>
              <a:t>Appropriate for cash flows</a:t>
            </a:r>
          </a:p>
          <a:p>
            <a:pPr lvl="1"/>
            <a:r>
              <a:rPr lang="en-US" dirty="0" smtClean="0"/>
              <a:t>Accounts for all risks</a:t>
            </a:r>
          </a:p>
        </p:txBody>
      </p:sp>
    </p:spTree>
    <p:extLst>
      <p:ext uri="{BB962C8B-B14F-4D97-AF65-F5344CB8AC3E}">
        <p14:creationId xmlns:p14="http://schemas.microsoft.com/office/powerpoint/2010/main" val="42857495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683152-FE04-45BB-B140-82E75CBAB908}" type="slidenum">
              <a:rPr lang="en-US" smtClean="0"/>
              <a:pPr/>
              <a:t>27</a:t>
            </a:fld>
            <a:endParaRPr lang="en-US" dirty="0"/>
          </a:p>
        </p:txBody>
      </p:sp>
      <p:sp>
        <p:nvSpPr>
          <p:cNvPr id="3" name="Title 2"/>
          <p:cNvSpPr>
            <a:spLocks noGrp="1"/>
          </p:cNvSpPr>
          <p:nvPr>
            <p:ph type="title"/>
          </p:nvPr>
        </p:nvSpPr>
        <p:spPr/>
        <p:txBody>
          <a:bodyPr/>
          <a:lstStyle/>
          <a:p>
            <a:r>
              <a:rPr lang="en-US" dirty="0" smtClean="0"/>
              <a:t>Market Approach</a:t>
            </a:r>
            <a:endParaRPr lang="en-US" dirty="0"/>
          </a:p>
        </p:txBody>
      </p:sp>
      <p:sp>
        <p:nvSpPr>
          <p:cNvPr id="17" name="Content Placeholder 16"/>
          <p:cNvSpPr>
            <a:spLocks noGrp="1"/>
          </p:cNvSpPr>
          <p:nvPr>
            <p:ph idx="1"/>
          </p:nvPr>
        </p:nvSpPr>
        <p:spPr>
          <a:xfrm>
            <a:off x="457200" y="1338950"/>
            <a:ext cx="8229600" cy="4525963"/>
          </a:xfrm>
        </p:spPr>
        <p:txBody>
          <a:bodyPr/>
          <a:lstStyle/>
          <a:p>
            <a:r>
              <a:rPr lang="en-US" dirty="0" smtClean="0"/>
              <a:t>Compares subject interest to other similar interests for which a value has been determined</a:t>
            </a:r>
          </a:p>
          <a:p>
            <a:r>
              <a:rPr lang="en-US" dirty="0" smtClean="0"/>
              <a:t>Guideline public company method</a:t>
            </a:r>
          </a:p>
          <a:p>
            <a:r>
              <a:rPr lang="en-US" dirty="0" smtClean="0"/>
              <a:t>Guideline transaction method</a:t>
            </a:r>
          </a:p>
          <a:p>
            <a:r>
              <a:rPr lang="en-US" dirty="0" smtClean="0"/>
              <a:t>Subject company transaction method</a:t>
            </a:r>
          </a:p>
        </p:txBody>
      </p:sp>
    </p:spTree>
    <p:extLst>
      <p:ext uri="{BB962C8B-B14F-4D97-AF65-F5344CB8AC3E}">
        <p14:creationId xmlns:p14="http://schemas.microsoft.com/office/powerpoint/2010/main" val="13656595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683152-FE04-45BB-B140-82E75CBAB908}" type="slidenum">
              <a:rPr lang="en-US" smtClean="0"/>
              <a:pPr/>
              <a:t>28</a:t>
            </a:fld>
            <a:endParaRPr lang="en-US" dirty="0"/>
          </a:p>
        </p:txBody>
      </p:sp>
      <p:sp>
        <p:nvSpPr>
          <p:cNvPr id="3" name="Title 2"/>
          <p:cNvSpPr>
            <a:spLocks noGrp="1"/>
          </p:cNvSpPr>
          <p:nvPr>
            <p:ph type="title"/>
          </p:nvPr>
        </p:nvSpPr>
        <p:spPr/>
        <p:txBody>
          <a:bodyPr/>
          <a:lstStyle/>
          <a:p>
            <a:r>
              <a:rPr lang="en-US" dirty="0" smtClean="0"/>
              <a:t>Key Issues</a:t>
            </a:r>
            <a:endParaRPr lang="en-US" dirty="0"/>
          </a:p>
        </p:txBody>
      </p:sp>
      <p:sp>
        <p:nvSpPr>
          <p:cNvPr id="17" name="Content Placeholder 16"/>
          <p:cNvSpPr>
            <a:spLocks noGrp="1"/>
          </p:cNvSpPr>
          <p:nvPr>
            <p:ph idx="1"/>
          </p:nvPr>
        </p:nvSpPr>
        <p:spPr>
          <a:xfrm>
            <a:off x="457200" y="1410199"/>
            <a:ext cx="8229600" cy="5204357"/>
          </a:xfrm>
        </p:spPr>
        <p:txBody>
          <a:bodyPr numCol="2"/>
          <a:lstStyle/>
          <a:p>
            <a:r>
              <a:rPr lang="en-US" dirty="0" smtClean="0"/>
              <a:t>Comparables</a:t>
            </a:r>
          </a:p>
          <a:p>
            <a:pPr lvl="1"/>
            <a:r>
              <a:rPr lang="en-US" dirty="0" smtClean="0"/>
              <a:t>Never perfect</a:t>
            </a:r>
          </a:p>
          <a:p>
            <a:pPr lvl="1"/>
            <a:r>
              <a:rPr lang="en-US" dirty="0" smtClean="0"/>
              <a:t>Similar operations, exposures to risks, etc.</a:t>
            </a:r>
          </a:p>
          <a:p>
            <a:r>
              <a:rPr lang="en-US" dirty="0" smtClean="0"/>
              <a:t>Multiples</a:t>
            </a:r>
          </a:p>
          <a:p>
            <a:pPr lvl="1"/>
            <a:r>
              <a:rPr lang="en-US" dirty="0" smtClean="0"/>
              <a:t>Revenue, EBITDA, net income, etc.</a:t>
            </a:r>
          </a:p>
          <a:p>
            <a:pPr lvl="1"/>
            <a:r>
              <a:rPr lang="en-US" dirty="0" smtClean="0"/>
              <a:t>Production, reserves, etc.</a:t>
            </a:r>
          </a:p>
          <a:p>
            <a:endParaRPr lang="en-US" dirty="0" smtClean="0"/>
          </a:p>
          <a:p>
            <a:endParaRPr lang="en-US" dirty="0"/>
          </a:p>
          <a:p>
            <a:endParaRPr lang="en-US" dirty="0" smtClean="0"/>
          </a:p>
          <a:p>
            <a:endParaRPr lang="en-US" dirty="0"/>
          </a:p>
          <a:p>
            <a:r>
              <a:rPr lang="en-US" dirty="0" smtClean="0"/>
              <a:t>Adjustments for differences</a:t>
            </a:r>
          </a:p>
          <a:p>
            <a:pPr lvl="1"/>
            <a:r>
              <a:rPr lang="en-US" dirty="0" smtClean="0"/>
              <a:t>Quantitative</a:t>
            </a:r>
          </a:p>
          <a:p>
            <a:pPr lvl="2"/>
            <a:r>
              <a:rPr lang="en-US" sz="2000" dirty="0" smtClean="0"/>
              <a:t>Size</a:t>
            </a:r>
          </a:p>
          <a:p>
            <a:pPr lvl="2"/>
            <a:r>
              <a:rPr lang="en-US" sz="2000" dirty="0" smtClean="0"/>
              <a:t>Profitability</a:t>
            </a:r>
          </a:p>
          <a:p>
            <a:pPr lvl="2"/>
            <a:r>
              <a:rPr lang="en-US" sz="2000" dirty="0" smtClean="0"/>
              <a:t>Growth</a:t>
            </a:r>
          </a:p>
          <a:p>
            <a:pPr lvl="2"/>
            <a:r>
              <a:rPr lang="en-US" sz="2000" dirty="0" smtClean="0"/>
              <a:t>Liquidity</a:t>
            </a:r>
          </a:p>
          <a:p>
            <a:pPr lvl="1"/>
            <a:r>
              <a:rPr lang="en-US" dirty="0" smtClean="0"/>
              <a:t>Qualitative</a:t>
            </a:r>
          </a:p>
          <a:p>
            <a:pPr lvl="2"/>
            <a:r>
              <a:rPr lang="en-US" sz="2000" dirty="0" smtClean="0"/>
              <a:t>Geographic diversity</a:t>
            </a:r>
          </a:p>
          <a:p>
            <a:pPr lvl="2"/>
            <a:r>
              <a:rPr lang="en-US" sz="2000" dirty="0" smtClean="0"/>
              <a:t>Product diversity</a:t>
            </a:r>
          </a:p>
          <a:p>
            <a:pPr lvl="2"/>
            <a:r>
              <a:rPr lang="en-US" sz="2000" dirty="0" smtClean="0"/>
              <a:t>Management depth</a:t>
            </a:r>
          </a:p>
          <a:p>
            <a:pPr lvl="1"/>
            <a:r>
              <a:rPr lang="en-US" dirty="0"/>
              <a:t>Timing</a:t>
            </a:r>
          </a:p>
          <a:p>
            <a:pPr lvl="1"/>
            <a:endParaRPr lang="en-US" dirty="0" smtClean="0"/>
          </a:p>
          <a:p>
            <a:pPr lvl="1"/>
            <a:endParaRPr lang="en-US" dirty="0" smtClean="0"/>
          </a:p>
          <a:p>
            <a:pPr lvl="1"/>
            <a:endParaRPr lang="en-US" dirty="0" smtClean="0"/>
          </a:p>
        </p:txBody>
      </p:sp>
    </p:spTree>
    <p:extLst>
      <p:ext uri="{BB962C8B-B14F-4D97-AF65-F5344CB8AC3E}">
        <p14:creationId xmlns:p14="http://schemas.microsoft.com/office/powerpoint/2010/main" val="33893946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683152-FE04-45BB-B140-82E75CBAB908}" type="slidenum">
              <a:rPr lang="en-US" smtClean="0"/>
              <a:pPr/>
              <a:t>29</a:t>
            </a:fld>
            <a:endParaRPr lang="en-US" dirty="0"/>
          </a:p>
        </p:txBody>
      </p:sp>
      <p:sp>
        <p:nvSpPr>
          <p:cNvPr id="3" name="Title 2"/>
          <p:cNvSpPr>
            <a:spLocks noGrp="1"/>
          </p:cNvSpPr>
          <p:nvPr>
            <p:ph type="title"/>
          </p:nvPr>
        </p:nvSpPr>
        <p:spPr/>
        <p:txBody>
          <a:bodyPr/>
          <a:lstStyle/>
          <a:p>
            <a:r>
              <a:rPr lang="en-US" dirty="0" smtClean="0"/>
              <a:t>Asset Approach</a:t>
            </a:r>
            <a:endParaRPr lang="en-US" dirty="0"/>
          </a:p>
        </p:txBody>
      </p:sp>
      <p:sp>
        <p:nvSpPr>
          <p:cNvPr id="17" name="Content Placeholder 16"/>
          <p:cNvSpPr>
            <a:spLocks noGrp="1"/>
          </p:cNvSpPr>
          <p:nvPr>
            <p:ph idx="1"/>
          </p:nvPr>
        </p:nvSpPr>
        <p:spPr>
          <a:xfrm>
            <a:off x="457200" y="1552700"/>
            <a:ext cx="8229600" cy="4525963"/>
          </a:xfrm>
        </p:spPr>
        <p:txBody>
          <a:bodyPr/>
          <a:lstStyle/>
          <a:p>
            <a:r>
              <a:rPr lang="en-US" dirty="0" smtClean="0"/>
              <a:t>Value of company is the sum of the value of the assets held less liabilities owed</a:t>
            </a:r>
          </a:p>
          <a:p>
            <a:r>
              <a:rPr lang="en-US" dirty="0" smtClean="0"/>
              <a:t>Considered a “floor” to value</a:t>
            </a:r>
          </a:p>
          <a:p>
            <a:r>
              <a:rPr lang="en-US" dirty="0" smtClean="0"/>
              <a:t>Adjusted net asset value method</a:t>
            </a:r>
          </a:p>
          <a:p>
            <a:endParaRPr lang="en-US" dirty="0" smtClean="0"/>
          </a:p>
        </p:txBody>
      </p:sp>
    </p:spTree>
    <p:extLst>
      <p:ext uri="{BB962C8B-B14F-4D97-AF65-F5344CB8AC3E}">
        <p14:creationId xmlns:p14="http://schemas.microsoft.com/office/powerpoint/2010/main" val="29838548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4159"/>
            <a:ext cx="7772400" cy="1139254"/>
          </a:xfrm>
        </p:spPr>
        <p:txBody>
          <a:bodyPr>
            <a:noAutofit/>
          </a:bodyPr>
          <a:lstStyle/>
          <a:p>
            <a:r>
              <a:rPr lang="en-US" sz="4000" dirty="0" smtClean="0"/>
              <a:t>WHEN VALUTIONS ARE NEEDED</a:t>
            </a:r>
            <a:endParaRPr lang="en-US" sz="4000" dirty="0"/>
          </a:p>
        </p:txBody>
      </p:sp>
    </p:spTree>
    <p:extLst>
      <p:ext uri="{BB962C8B-B14F-4D97-AF65-F5344CB8AC3E}">
        <p14:creationId xmlns:p14="http://schemas.microsoft.com/office/powerpoint/2010/main" val="32959194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683152-FE04-45BB-B140-82E75CBAB908}" type="slidenum">
              <a:rPr lang="en-US" smtClean="0"/>
              <a:pPr/>
              <a:t>30</a:t>
            </a:fld>
            <a:endParaRPr lang="en-US" dirty="0"/>
          </a:p>
        </p:txBody>
      </p:sp>
      <p:sp>
        <p:nvSpPr>
          <p:cNvPr id="3" name="Title 2"/>
          <p:cNvSpPr>
            <a:spLocks noGrp="1"/>
          </p:cNvSpPr>
          <p:nvPr>
            <p:ph type="title"/>
          </p:nvPr>
        </p:nvSpPr>
        <p:spPr/>
        <p:txBody>
          <a:bodyPr/>
          <a:lstStyle/>
          <a:p>
            <a:r>
              <a:rPr lang="en-US" dirty="0" smtClean="0"/>
              <a:t>Key Issues</a:t>
            </a:r>
            <a:endParaRPr lang="en-US" dirty="0"/>
          </a:p>
        </p:txBody>
      </p:sp>
      <p:sp>
        <p:nvSpPr>
          <p:cNvPr id="17" name="Content Placeholder 16"/>
          <p:cNvSpPr>
            <a:spLocks noGrp="1"/>
          </p:cNvSpPr>
          <p:nvPr>
            <p:ph idx="1"/>
          </p:nvPr>
        </p:nvSpPr>
        <p:spPr>
          <a:xfrm>
            <a:off x="457200" y="1552700"/>
            <a:ext cx="8229600" cy="4525963"/>
          </a:xfrm>
        </p:spPr>
        <p:txBody>
          <a:bodyPr/>
          <a:lstStyle/>
          <a:p>
            <a:r>
              <a:rPr lang="en-US" dirty="0" smtClean="0"/>
              <a:t>Value of each asset and liability</a:t>
            </a:r>
          </a:p>
          <a:p>
            <a:pPr lvl="1"/>
            <a:r>
              <a:rPr lang="en-US" dirty="0" smtClean="0"/>
              <a:t>Book value may not reflect market value</a:t>
            </a:r>
          </a:p>
          <a:p>
            <a:pPr lvl="1"/>
            <a:r>
              <a:rPr lang="en-US" dirty="0" smtClean="0"/>
              <a:t>Individual appraisals may be required</a:t>
            </a:r>
          </a:p>
          <a:p>
            <a:r>
              <a:rPr lang="en-US" dirty="0" smtClean="0"/>
              <a:t>Intangible assets</a:t>
            </a:r>
          </a:p>
          <a:p>
            <a:pPr lvl="1"/>
            <a:r>
              <a:rPr lang="en-US" dirty="0" smtClean="0"/>
              <a:t>May not be included</a:t>
            </a:r>
          </a:p>
          <a:p>
            <a:pPr lvl="1"/>
            <a:r>
              <a:rPr lang="en-US" dirty="0" smtClean="0"/>
              <a:t>Valuation of intangible assets typically require projections of future cash flows</a:t>
            </a:r>
          </a:p>
          <a:p>
            <a:endParaRPr lang="en-US" dirty="0" smtClean="0"/>
          </a:p>
        </p:txBody>
      </p:sp>
    </p:spTree>
    <p:extLst>
      <p:ext uri="{BB962C8B-B14F-4D97-AF65-F5344CB8AC3E}">
        <p14:creationId xmlns:p14="http://schemas.microsoft.com/office/powerpoint/2010/main" val="24318223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683152-FE04-45BB-B140-82E75CBAB908}" type="slidenum">
              <a:rPr lang="en-US" smtClean="0"/>
              <a:pPr/>
              <a:t>31</a:t>
            </a:fld>
            <a:endParaRPr lang="en-US" dirty="0"/>
          </a:p>
        </p:txBody>
      </p:sp>
      <p:sp>
        <p:nvSpPr>
          <p:cNvPr id="3" name="Title 2"/>
          <p:cNvSpPr>
            <a:spLocks noGrp="1"/>
          </p:cNvSpPr>
          <p:nvPr>
            <p:ph type="title"/>
          </p:nvPr>
        </p:nvSpPr>
        <p:spPr/>
        <p:txBody>
          <a:bodyPr/>
          <a:lstStyle/>
          <a:p>
            <a:r>
              <a:rPr lang="en-US" dirty="0" smtClean="0"/>
              <a:t>Reconciliation of Values</a:t>
            </a:r>
            <a:endParaRPr lang="en-US" dirty="0"/>
          </a:p>
        </p:txBody>
      </p:sp>
      <p:sp>
        <p:nvSpPr>
          <p:cNvPr id="17" name="Content Placeholder 16"/>
          <p:cNvSpPr>
            <a:spLocks noGrp="1"/>
          </p:cNvSpPr>
          <p:nvPr>
            <p:ph idx="1"/>
          </p:nvPr>
        </p:nvSpPr>
        <p:spPr>
          <a:xfrm>
            <a:off x="457200" y="1552700"/>
            <a:ext cx="8229600" cy="4525963"/>
          </a:xfrm>
        </p:spPr>
        <p:txBody>
          <a:bodyPr/>
          <a:lstStyle/>
          <a:p>
            <a:r>
              <a:rPr lang="en-US" dirty="0" smtClean="0"/>
              <a:t>Consider the benefits and drawbacks of each method</a:t>
            </a:r>
          </a:p>
          <a:p>
            <a:r>
              <a:rPr lang="en-US" dirty="0" smtClean="0"/>
              <a:t>Weight accordingly</a:t>
            </a:r>
          </a:p>
        </p:txBody>
      </p:sp>
    </p:spTree>
    <p:extLst>
      <p:ext uri="{BB962C8B-B14F-4D97-AF65-F5344CB8AC3E}">
        <p14:creationId xmlns:p14="http://schemas.microsoft.com/office/powerpoint/2010/main" val="27593582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683152-FE04-45BB-B140-82E75CBAB908}" type="slidenum">
              <a:rPr lang="en-US" smtClean="0"/>
              <a:pPr/>
              <a:t>32</a:t>
            </a:fld>
            <a:endParaRPr lang="en-US" dirty="0"/>
          </a:p>
        </p:txBody>
      </p:sp>
      <p:sp>
        <p:nvSpPr>
          <p:cNvPr id="3" name="Title 2"/>
          <p:cNvSpPr>
            <a:spLocks noGrp="1"/>
          </p:cNvSpPr>
          <p:nvPr>
            <p:ph type="title"/>
          </p:nvPr>
        </p:nvSpPr>
        <p:spPr/>
        <p:txBody>
          <a:bodyPr/>
          <a:lstStyle/>
          <a:p>
            <a:r>
              <a:rPr lang="en-US" dirty="0" smtClean="0"/>
              <a:t>Level of Value</a:t>
            </a:r>
            <a:endParaRPr lang="en-US" dirty="0"/>
          </a:p>
        </p:txBody>
      </p:sp>
      <p:sp>
        <p:nvSpPr>
          <p:cNvPr id="17" name="Content Placeholder 16"/>
          <p:cNvSpPr>
            <a:spLocks noGrp="1"/>
          </p:cNvSpPr>
          <p:nvPr>
            <p:ph idx="1"/>
          </p:nvPr>
        </p:nvSpPr>
        <p:spPr>
          <a:xfrm>
            <a:off x="457200" y="1327075"/>
            <a:ext cx="8229600" cy="4525963"/>
          </a:xfrm>
        </p:spPr>
        <p:txBody>
          <a:bodyPr/>
          <a:lstStyle/>
          <a:p>
            <a:r>
              <a:rPr lang="en-US" dirty="0" smtClean="0"/>
              <a:t>Dependent upon purpose of valuation and the specific characteristics of the subject interest being valued</a:t>
            </a:r>
          </a:p>
          <a:p>
            <a:r>
              <a:rPr lang="en-US" dirty="0" smtClean="0"/>
              <a:t>Control vs non-control</a:t>
            </a:r>
          </a:p>
          <a:p>
            <a:pPr lvl="1"/>
            <a:r>
              <a:rPr lang="en-US" dirty="0" smtClean="0"/>
              <a:t>Control premium</a:t>
            </a:r>
          </a:p>
          <a:p>
            <a:pPr lvl="1"/>
            <a:r>
              <a:rPr lang="en-US" dirty="0" smtClean="0"/>
              <a:t>Discount for lack of control (DLOC)</a:t>
            </a:r>
          </a:p>
          <a:p>
            <a:r>
              <a:rPr lang="en-US" dirty="0" smtClean="0"/>
              <a:t>Marketable vs non-marketable</a:t>
            </a:r>
          </a:p>
          <a:p>
            <a:pPr lvl="1"/>
            <a:r>
              <a:rPr lang="en-US" dirty="0" smtClean="0"/>
              <a:t>Discount for lack of marketability (DLOM)</a:t>
            </a:r>
          </a:p>
          <a:p>
            <a:r>
              <a:rPr lang="en-US" dirty="0" smtClean="0"/>
              <a:t>Strategic</a:t>
            </a:r>
          </a:p>
          <a:p>
            <a:pPr lvl="1"/>
            <a:r>
              <a:rPr lang="en-US" dirty="0" smtClean="0"/>
              <a:t>Strategic premium</a:t>
            </a:r>
          </a:p>
          <a:p>
            <a:endParaRPr lang="en-US" dirty="0" smtClean="0"/>
          </a:p>
        </p:txBody>
      </p:sp>
    </p:spTree>
    <p:extLst>
      <p:ext uri="{BB962C8B-B14F-4D97-AF65-F5344CB8AC3E}">
        <p14:creationId xmlns:p14="http://schemas.microsoft.com/office/powerpoint/2010/main" val="32720186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683152-FE04-45BB-B140-82E75CBAB908}" type="slidenum">
              <a:rPr lang="en-US" smtClean="0"/>
              <a:pPr/>
              <a:t>33</a:t>
            </a:fld>
            <a:endParaRPr lang="en-US" dirty="0"/>
          </a:p>
        </p:txBody>
      </p:sp>
      <p:sp>
        <p:nvSpPr>
          <p:cNvPr id="3" name="Title 2"/>
          <p:cNvSpPr>
            <a:spLocks noGrp="1"/>
          </p:cNvSpPr>
          <p:nvPr>
            <p:ph type="title"/>
          </p:nvPr>
        </p:nvSpPr>
        <p:spPr/>
        <p:txBody>
          <a:bodyPr/>
          <a:lstStyle/>
          <a:p>
            <a:r>
              <a:rPr lang="en-US" dirty="0" smtClean="0"/>
              <a:t>Control Premium/DLOC</a:t>
            </a:r>
            <a:endParaRPr lang="en-US" dirty="0"/>
          </a:p>
        </p:txBody>
      </p:sp>
      <p:sp>
        <p:nvSpPr>
          <p:cNvPr id="17" name="Content Placeholder 16"/>
          <p:cNvSpPr>
            <a:spLocks noGrp="1"/>
          </p:cNvSpPr>
          <p:nvPr>
            <p:ph idx="1"/>
          </p:nvPr>
        </p:nvSpPr>
        <p:spPr>
          <a:xfrm>
            <a:off x="457200" y="1505200"/>
            <a:ext cx="8229600" cy="4525963"/>
          </a:xfrm>
        </p:spPr>
        <p:txBody>
          <a:bodyPr/>
          <a:lstStyle/>
          <a:p>
            <a:r>
              <a:rPr lang="en-US" dirty="0" smtClean="0"/>
              <a:t>Greater than 50% ownership does not necessarily equate to control</a:t>
            </a:r>
          </a:p>
          <a:p>
            <a:r>
              <a:rPr lang="en-US" dirty="0" smtClean="0"/>
              <a:t>Dictated by the characteristics of the subject interest as detailed in the organizational documents</a:t>
            </a:r>
          </a:p>
          <a:p>
            <a:r>
              <a:rPr lang="en-US" dirty="0" smtClean="0"/>
              <a:t>A stronger company would likely have a lower control premium than a weaker company</a:t>
            </a:r>
          </a:p>
          <a:p>
            <a:r>
              <a:rPr lang="en-US" dirty="0" smtClean="0"/>
              <a:t>Minimal quantitative data to support</a:t>
            </a:r>
          </a:p>
          <a:p>
            <a:endParaRPr lang="en-US" dirty="0" smtClean="0"/>
          </a:p>
        </p:txBody>
      </p:sp>
    </p:spTree>
    <p:extLst>
      <p:ext uri="{BB962C8B-B14F-4D97-AF65-F5344CB8AC3E}">
        <p14:creationId xmlns:p14="http://schemas.microsoft.com/office/powerpoint/2010/main" val="22545693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683152-FE04-45BB-B140-82E75CBAB908}" type="slidenum">
              <a:rPr lang="en-US" smtClean="0"/>
              <a:pPr/>
              <a:t>34</a:t>
            </a:fld>
            <a:endParaRPr lang="en-US" dirty="0"/>
          </a:p>
        </p:txBody>
      </p:sp>
      <p:sp>
        <p:nvSpPr>
          <p:cNvPr id="3" name="Title 2"/>
          <p:cNvSpPr>
            <a:spLocks noGrp="1"/>
          </p:cNvSpPr>
          <p:nvPr>
            <p:ph type="title"/>
          </p:nvPr>
        </p:nvSpPr>
        <p:spPr/>
        <p:txBody>
          <a:bodyPr/>
          <a:lstStyle/>
          <a:p>
            <a:r>
              <a:rPr lang="en-US" dirty="0" smtClean="0"/>
              <a:t>DLOM</a:t>
            </a:r>
            <a:endParaRPr lang="en-US" dirty="0"/>
          </a:p>
        </p:txBody>
      </p:sp>
      <p:sp>
        <p:nvSpPr>
          <p:cNvPr id="17" name="Content Placeholder 16"/>
          <p:cNvSpPr>
            <a:spLocks noGrp="1"/>
          </p:cNvSpPr>
          <p:nvPr>
            <p:ph idx="1"/>
          </p:nvPr>
        </p:nvSpPr>
        <p:spPr>
          <a:xfrm>
            <a:off x="457200" y="1457700"/>
            <a:ext cx="8229600" cy="4525963"/>
          </a:xfrm>
        </p:spPr>
        <p:txBody>
          <a:bodyPr/>
          <a:lstStyle/>
          <a:p>
            <a:r>
              <a:rPr lang="en-US" dirty="0" smtClean="0"/>
              <a:t>Reflects the detriment of restrictions associated with the interest being converted to cash</a:t>
            </a:r>
          </a:p>
          <a:p>
            <a:pPr lvl="1"/>
            <a:r>
              <a:rPr lang="en-US" dirty="0" smtClean="0"/>
              <a:t>Lack of a public market</a:t>
            </a:r>
          </a:p>
          <a:p>
            <a:pPr lvl="1"/>
            <a:r>
              <a:rPr lang="en-US" dirty="0" smtClean="0"/>
              <a:t>Restrictions on transfer</a:t>
            </a:r>
          </a:p>
          <a:p>
            <a:r>
              <a:rPr lang="en-US" dirty="0" smtClean="0"/>
              <a:t>Various empirical studies</a:t>
            </a:r>
          </a:p>
          <a:p>
            <a:r>
              <a:rPr lang="en-US" dirty="0" smtClean="0"/>
              <a:t>Put option models</a:t>
            </a:r>
          </a:p>
          <a:p>
            <a:pPr lvl="1"/>
            <a:r>
              <a:rPr lang="en-US" dirty="0" smtClean="0"/>
              <a:t>Volatility</a:t>
            </a:r>
          </a:p>
          <a:p>
            <a:pPr lvl="1"/>
            <a:r>
              <a:rPr lang="en-US" dirty="0" smtClean="0"/>
              <a:t>Holding period</a:t>
            </a:r>
          </a:p>
        </p:txBody>
      </p:sp>
    </p:spTree>
    <p:extLst>
      <p:ext uri="{BB962C8B-B14F-4D97-AF65-F5344CB8AC3E}">
        <p14:creationId xmlns:p14="http://schemas.microsoft.com/office/powerpoint/2010/main" val="274371265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683152-FE04-45BB-B140-82E75CBAB908}" type="slidenum">
              <a:rPr lang="en-US" smtClean="0"/>
              <a:pPr/>
              <a:t>35</a:t>
            </a:fld>
            <a:endParaRPr lang="en-US" dirty="0"/>
          </a:p>
        </p:txBody>
      </p:sp>
      <p:sp>
        <p:nvSpPr>
          <p:cNvPr id="3" name="Title 2"/>
          <p:cNvSpPr>
            <a:spLocks noGrp="1"/>
          </p:cNvSpPr>
          <p:nvPr>
            <p:ph type="title"/>
          </p:nvPr>
        </p:nvSpPr>
        <p:spPr/>
        <p:txBody>
          <a:bodyPr/>
          <a:lstStyle/>
          <a:p>
            <a:r>
              <a:rPr lang="en-US" dirty="0" smtClean="0"/>
              <a:t>Summary</a:t>
            </a:r>
            <a:endParaRPr lang="en-US" dirty="0"/>
          </a:p>
        </p:txBody>
      </p:sp>
      <p:sp>
        <p:nvSpPr>
          <p:cNvPr id="17" name="Content Placeholder 16"/>
          <p:cNvSpPr>
            <a:spLocks noGrp="1"/>
          </p:cNvSpPr>
          <p:nvPr>
            <p:ph idx="1"/>
          </p:nvPr>
        </p:nvSpPr>
        <p:spPr/>
        <p:txBody>
          <a:bodyPr/>
          <a:lstStyle/>
          <a:p>
            <a:r>
              <a:rPr lang="en-US" dirty="0" smtClean="0"/>
              <a:t>Events and reasons why a valuation may be needed</a:t>
            </a:r>
          </a:p>
          <a:p>
            <a:r>
              <a:rPr lang="en-US" dirty="0" smtClean="0"/>
              <a:t>Credentials within the valuation profession</a:t>
            </a:r>
          </a:p>
          <a:p>
            <a:r>
              <a:rPr lang="en-US" dirty="0" smtClean="0"/>
              <a:t>Types of engagements and reports</a:t>
            </a:r>
          </a:p>
          <a:p>
            <a:r>
              <a:rPr lang="en-US" dirty="0" smtClean="0"/>
              <a:t>General valuation process</a:t>
            </a:r>
          </a:p>
          <a:p>
            <a:r>
              <a:rPr lang="en-US" dirty="0" smtClean="0"/>
              <a:t>Key factors in assessing the valuation performed</a:t>
            </a:r>
          </a:p>
        </p:txBody>
      </p:sp>
    </p:spTree>
    <p:extLst>
      <p:ext uri="{BB962C8B-B14F-4D97-AF65-F5344CB8AC3E}">
        <p14:creationId xmlns:p14="http://schemas.microsoft.com/office/powerpoint/2010/main" val="72863368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683152-FE04-45BB-B140-82E75CBAB908}" type="slidenum">
              <a:rPr lang="en-US" smtClean="0"/>
              <a:pPr/>
              <a:t>36</a:t>
            </a:fld>
            <a:endParaRPr lang="en-US" dirty="0"/>
          </a:p>
        </p:txBody>
      </p:sp>
      <p:sp>
        <p:nvSpPr>
          <p:cNvPr id="3" name="Title 2"/>
          <p:cNvSpPr>
            <a:spLocks noGrp="1"/>
          </p:cNvSpPr>
          <p:nvPr>
            <p:ph type="title"/>
          </p:nvPr>
        </p:nvSpPr>
        <p:spPr/>
        <p:txBody>
          <a:bodyPr/>
          <a:lstStyle/>
          <a:p>
            <a:r>
              <a:rPr lang="en-US" dirty="0" smtClean="0"/>
              <a:t>Conclusion</a:t>
            </a:r>
            <a:endParaRPr lang="en-US" dirty="0"/>
          </a:p>
        </p:txBody>
      </p:sp>
      <p:sp>
        <p:nvSpPr>
          <p:cNvPr id="17" name="Content Placeholder 16"/>
          <p:cNvSpPr>
            <a:spLocks noGrp="1"/>
          </p:cNvSpPr>
          <p:nvPr>
            <p:ph idx="1"/>
          </p:nvPr>
        </p:nvSpPr>
        <p:spPr/>
        <p:txBody>
          <a:bodyPr/>
          <a:lstStyle/>
          <a:p>
            <a:r>
              <a:rPr lang="en-US" dirty="0" smtClean="0"/>
              <a:t>Questions</a:t>
            </a:r>
          </a:p>
          <a:p>
            <a:r>
              <a:rPr lang="en-US" dirty="0" smtClean="0"/>
              <a:t>Contact Information</a:t>
            </a:r>
          </a:p>
          <a:p>
            <a:pPr marL="0" indent="0">
              <a:buNone/>
            </a:pPr>
            <a:r>
              <a:rPr lang="en-US" dirty="0"/>
              <a:t>	</a:t>
            </a:r>
            <a:r>
              <a:rPr lang="en-US" dirty="0" smtClean="0"/>
              <a:t>Kaci Howell</a:t>
            </a:r>
          </a:p>
          <a:p>
            <a:pPr marL="0" indent="0">
              <a:buNone/>
            </a:pPr>
            <a:r>
              <a:rPr lang="en-US" dirty="0"/>
              <a:t>	</a:t>
            </a:r>
            <a:r>
              <a:rPr lang="en-US" dirty="0" smtClean="0"/>
              <a:t>Director of Valuation Services</a:t>
            </a:r>
          </a:p>
          <a:p>
            <a:pPr marL="0" indent="0">
              <a:buNone/>
            </a:pPr>
            <a:r>
              <a:rPr lang="en-US" dirty="0"/>
              <a:t>	</a:t>
            </a:r>
            <a:r>
              <a:rPr lang="en-US" dirty="0" smtClean="0"/>
              <a:t>Weaver</a:t>
            </a:r>
          </a:p>
          <a:p>
            <a:pPr marL="0" indent="0">
              <a:buNone/>
            </a:pPr>
            <a:r>
              <a:rPr lang="en-US" dirty="0"/>
              <a:t>	</a:t>
            </a:r>
            <a:r>
              <a:rPr lang="en-US" dirty="0" smtClean="0"/>
              <a:t>(832)320-3201</a:t>
            </a:r>
          </a:p>
          <a:p>
            <a:pPr marL="0" indent="0">
              <a:buNone/>
            </a:pPr>
            <a:r>
              <a:rPr lang="en-US" dirty="0"/>
              <a:t>	</a:t>
            </a:r>
            <a:r>
              <a:rPr lang="en-US" dirty="0" smtClean="0"/>
              <a:t>kaci.howell@weaver.com</a:t>
            </a:r>
          </a:p>
        </p:txBody>
      </p:sp>
    </p:spTree>
    <p:extLst>
      <p:ext uri="{BB962C8B-B14F-4D97-AF65-F5344CB8AC3E}">
        <p14:creationId xmlns:p14="http://schemas.microsoft.com/office/powerpoint/2010/main" val="161553559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683152-FE04-45BB-B140-82E75CBAB908}" type="slidenum">
              <a:rPr lang="en-US" smtClean="0"/>
              <a:pPr/>
              <a:t>37</a:t>
            </a:fld>
            <a:endParaRPr lang="en-US" dirty="0"/>
          </a:p>
        </p:txBody>
      </p:sp>
      <p:sp>
        <p:nvSpPr>
          <p:cNvPr id="3" name="Title 2"/>
          <p:cNvSpPr>
            <a:spLocks noGrp="1"/>
          </p:cNvSpPr>
          <p:nvPr>
            <p:ph type="title"/>
          </p:nvPr>
        </p:nvSpPr>
        <p:spPr/>
        <p:txBody>
          <a:bodyPr/>
          <a:lstStyle/>
          <a:p>
            <a:r>
              <a:rPr lang="en-US" dirty="0" smtClean="0"/>
              <a:t>Disclaimer of Liability</a:t>
            </a:r>
            <a:endParaRPr lang="en-US" dirty="0"/>
          </a:p>
        </p:txBody>
      </p:sp>
      <p:sp>
        <p:nvSpPr>
          <p:cNvPr id="17" name="Content Placeholder 16"/>
          <p:cNvSpPr>
            <a:spLocks noGrp="1"/>
          </p:cNvSpPr>
          <p:nvPr>
            <p:ph idx="1"/>
          </p:nvPr>
        </p:nvSpPr>
        <p:spPr>
          <a:xfrm>
            <a:off x="457200" y="1362700"/>
            <a:ext cx="8229600" cy="4525963"/>
          </a:xfrm>
        </p:spPr>
        <p:txBody>
          <a:bodyPr/>
          <a:lstStyle/>
          <a:p>
            <a:pPr marL="0" indent="0">
              <a:buNone/>
            </a:pPr>
            <a:r>
              <a:rPr lang="en-US" sz="2000" dirty="0"/>
              <a:t>Weaver provides the information in this presentation for general guidance only, and it does not constitute the provision of legal advice, tax advice, accounting services, investment advice or professional consulting of any kind. The information included herein should not be used as a substitute for consultation with professional tax, accounting, legal or other competent advisers. Before making any decision or taking any action, you should consult a professional adviser who has been provided with all pertinent facts relevant to your particular situation. Tax information is not intended to be used and cannot be used by any taxpayer for the purpose of avoiding accuracy-related penalties that may be imposed on the taxpayer. The information is provided "as is," with no assurance or guarantee of completeness, accuracy or timeliness of the information, and without warranty of any kind, express or implied, including but not limited to warranties of performance, merchantability and fitness for a particular purpose.</a:t>
            </a:r>
          </a:p>
          <a:p>
            <a:pPr marL="0" indent="0">
              <a:buNone/>
            </a:pPr>
            <a:endParaRPr lang="en-US" sz="2000" dirty="0" smtClean="0"/>
          </a:p>
        </p:txBody>
      </p:sp>
    </p:spTree>
    <p:extLst>
      <p:ext uri="{BB962C8B-B14F-4D97-AF65-F5344CB8AC3E}">
        <p14:creationId xmlns:p14="http://schemas.microsoft.com/office/powerpoint/2010/main" val="34299112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683152-FE04-45BB-B140-82E75CBAB908}" type="slidenum">
              <a:rPr lang="en-US" smtClean="0"/>
              <a:pPr/>
              <a:t>4</a:t>
            </a:fld>
            <a:endParaRPr lang="en-US" dirty="0"/>
          </a:p>
        </p:txBody>
      </p:sp>
      <p:sp>
        <p:nvSpPr>
          <p:cNvPr id="3" name="Title 2"/>
          <p:cNvSpPr>
            <a:spLocks noGrp="1"/>
          </p:cNvSpPr>
          <p:nvPr>
            <p:ph type="title"/>
          </p:nvPr>
        </p:nvSpPr>
        <p:spPr/>
        <p:txBody>
          <a:bodyPr/>
          <a:lstStyle/>
          <a:p>
            <a:r>
              <a:rPr lang="en-US" dirty="0" smtClean="0"/>
              <a:t>When Needed</a:t>
            </a:r>
            <a:endParaRPr lang="en-US" dirty="0"/>
          </a:p>
        </p:txBody>
      </p:sp>
      <p:sp>
        <p:nvSpPr>
          <p:cNvPr id="17" name="Content Placeholder 16"/>
          <p:cNvSpPr>
            <a:spLocks noGrp="1"/>
          </p:cNvSpPr>
          <p:nvPr>
            <p:ph idx="1"/>
          </p:nvPr>
        </p:nvSpPr>
        <p:spPr>
          <a:xfrm>
            <a:off x="457200" y="2075200"/>
            <a:ext cx="8229600" cy="4876800"/>
          </a:xfrm>
        </p:spPr>
        <p:txBody>
          <a:bodyPr numCol="2"/>
          <a:lstStyle/>
          <a:p>
            <a:endParaRPr lang="en-US" dirty="0" smtClean="0"/>
          </a:p>
          <a:p>
            <a:r>
              <a:rPr lang="en-US" dirty="0" smtClean="0"/>
              <a:t>Examples</a:t>
            </a:r>
          </a:p>
          <a:p>
            <a:pPr lvl="1"/>
            <a:r>
              <a:rPr lang="en-US" sz="2000" dirty="0" smtClean="0"/>
              <a:t>Gift </a:t>
            </a:r>
            <a:r>
              <a:rPr lang="en-US" sz="2000" dirty="0"/>
              <a:t>and estate tax purposes </a:t>
            </a:r>
          </a:p>
          <a:p>
            <a:pPr lvl="1"/>
            <a:r>
              <a:rPr lang="en-US" sz="2000" dirty="0"/>
              <a:t>Marital disputes</a:t>
            </a:r>
          </a:p>
          <a:p>
            <a:pPr lvl="1"/>
            <a:r>
              <a:rPr lang="en-US" sz="2000" dirty="0"/>
              <a:t>Minority shareholder disputes</a:t>
            </a:r>
          </a:p>
          <a:p>
            <a:pPr lvl="1"/>
            <a:r>
              <a:rPr lang="en-US" sz="2000" dirty="0"/>
              <a:t>Buy-sell agreements</a:t>
            </a:r>
          </a:p>
          <a:p>
            <a:pPr lvl="1"/>
            <a:r>
              <a:rPr lang="en-US" sz="2000" dirty="0"/>
              <a:t>Employee stock ownership plans (ESOPs)</a:t>
            </a:r>
          </a:p>
          <a:p>
            <a:pPr lvl="1"/>
            <a:r>
              <a:rPr lang="en-US" sz="2000" dirty="0"/>
              <a:t>Lost profit analyses</a:t>
            </a:r>
          </a:p>
          <a:p>
            <a:pPr lvl="1"/>
            <a:endParaRPr lang="en-US" sz="2000" dirty="0" smtClean="0"/>
          </a:p>
          <a:p>
            <a:pPr lvl="1"/>
            <a:endParaRPr lang="en-US" sz="2000" dirty="0"/>
          </a:p>
          <a:p>
            <a:pPr lvl="1"/>
            <a:endParaRPr lang="en-US" sz="2000" dirty="0" smtClean="0"/>
          </a:p>
          <a:p>
            <a:pPr lvl="1"/>
            <a:endParaRPr lang="en-US" sz="2000" dirty="0"/>
          </a:p>
          <a:p>
            <a:pPr lvl="1"/>
            <a:r>
              <a:rPr lang="en-US" sz="2000" dirty="0" smtClean="0"/>
              <a:t>Equity </a:t>
            </a:r>
            <a:r>
              <a:rPr lang="en-US" sz="2000" dirty="0"/>
              <a:t>based </a:t>
            </a:r>
            <a:r>
              <a:rPr lang="en-US" sz="2000" dirty="0" smtClean="0"/>
              <a:t>compensation</a:t>
            </a:r>
            <a:endParaRPr lang="en-US" sz="2000" dirty="0"/>
          </a:p>
          <a:p>
            <a:pPr lvl="1"/>
            <a:r>
              <a:rPr lang="en-US" sz="2000" dirty="0" smtClean="0"/>
              <a:t>Mergers </a:t>
            </a:r>
            <a:r>
              <a:rPr lang="en-US" sz="2000" dirty="0"/>
              <a:t>and acquisitions</a:t>
            </a:r>
          </a:p>
          <a:p>
            <a:pPr lvl="1"/>
            <a:r>
              <a:rPr lang="en-US" sz="2000" dirty="0"/>
              <a:t>Purchase price allocations</a:t>
            </a:r>
          </a:p>
          <a:p>
            <a:pPr lvl="1"/>
            <a:r>
              <a:rPr lang="en-US" sz="2000" dirty="0"/>
              <a:t>Goodwill impairment analysis</a:t>
            </a:r>
          </a:p>
          <a:p>
            <a:pPr lvl="1"/>
            <a:r>
              <a:rPr lang="en-US" sz="2000" dirty="0"/>
              <a:t>Stock option valuation</a:t>
            </a:r>
          </a:p>
          <a:p>
            <a:pPr lvl="1"/>
            <a:r>
              <a:rPr lang="en-US" sz="2000" dirty="0"/>
              <a:t>Management buyouts</a:t>
            </a:r>
          </a:p>
        </p:txBody>
      </p:sp>
      <p:sp>
        <p:nvSpPr>
          <p:cNvPr id="2" name="TextBox 1"/>
          <p:cNvSpPr txBox="1"/>
          <p:nvPr/>
        </p:nvSpPr>
        <p:spPr>
          <a:xfrm>
            <a:off x="451225" y="1603172"/>
            <a:ext cx="8235576" cy="1077218"/>
          </a:xfrm>
          <a:prstGeom prst="rect">
            <a:avLst/>
          </a:prstGeom>
          <a:noFill/>
        </p:spPr>
        <p:txBody>
          <a:bodyPr wrap="square" rtlCol="0">
            <a:spAutoFit/>
          </a:bodyPr>
          <a:lstStyle/>
          <a:p>
            <a:pPr marL="347472" indent="-347472">
              <a:buFont typeface="Arial" panose="020B0604020202020204" pitchFamily="34" charset="0"/>
              <a:buChar char="•"/>
            </a:pPr>
            <a:r>
              <a:rPr lang="en-US" sz="3200" dirty="0" smtClean="0">
                <a:latin typeface="Century Gothic" panose="020B0502020202020204" pitchFamily="34" charset="0"/>
              </a:rPr>
              <a:t>Whenever value is transferred, altered, or disputed</a:t>
            </a:r>
            <a:endParaRPr lang="en-US" sz="3200" dirty="0">
              <a:latin typeface="Century Gothic" panose="020B0502020202020204" pitchFamily="34" charset="0"/>
            </a:endParaRPr>
          </a:p>
        </p:txBody>
      </p:sp>
    </p:spTree>
    <p:extLst>
      <p:ext uri="{BB962C8B-B14F-4D97-AF65-F5344CB8AC3E}">
        <p14:creationId xmlns:p14="http://schemas.microsoft.com/office/powerpoint/2010/main" val="3518274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14784"/>
            <a:ext cx="7772400" cy="1139254"/>
          </a:xfrm>
        </p:spPr>
        <p:txBody>
          <a:bodyPr>
            <a:noAutofit/>
          </a:bodyPr>
          <a:lstStyle/>
          <a:p>
            <a:r>
              <a:rPr lang="en-US" sz="4000" dirty="0" smtClean="0"/>
              <a:t>SELECTING A VALUTION PROFESSIONAL</a:t>
            </a:r>
            <a:endParaRPr lang="en-US" sz="4000" dirty="0"/>
          </a:p>
        </p:txBody>
      </p:sp>
    </p:spTree>
    <p:extLst>
      <p:ext uri="{BB962C8B-B14F-4D97-AF65-F5344CB8AC3E}">
        <p14:creationId xmlns:p14="http://schemas.microsoft.com/office/powerpoint/2010/main" val="16994600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683152-FE04-45BB-B140-82E75CBAB908}" type="slidenum">
              <a:rPr lang="en-US" smtClean="0"/>
              <a:pPr/>
              <a:t>6</a:t>
            </a:fld>
            <a:endParaRPr lang="en-US" dirty="0"/>
          </a:p>
        </p:txBody>
      </p:sp>
      <p:sp>
        <p:nvSpPr>
          <p:cNvPr id="3" name="Title 2"/>
          <p:cNvSpPr>
            <a:spLocks noGrp="1"/>
          </p:cNvSpPr>
          <p:nvPr>
            <p:ph type="title"/>
          </p:nvPr>
        </p:nvSpPr>
        <p:spPr/>
        <p:txBody>
          <a:bodyPr/>
          <a:lstStyle/>
          <a:p>
            <a:r>
              <a:rPr lang="en-US" dirty="0" smtClean="0"/>
              <a:t>Credentials</a:t>
            </a:r>
            <a:endParaRPr lang="en-US" dirty="0"/>
          </a:p>
        </p:txBody>
      </p:sp>
      <p:sp>
        <p:nvSpPr>
          <p:cNvPr id="17" name="Content Placeholder 16"/>
          <p:cNvSpPr>
            <a:spLocks noGrp="1"/>
          </p:cNvSpPr>
          <p:nvPr>
            <p:ph idx="1"/>
          </p:nvPr>
        </p:nvSpPr>
        <p:spPr>
          <a:xfrm>
            <a:off x="457200" y="1481450"/>
            <a:ext cx="8229600" cy="4525963"/>
          </a:xfrm>
        </p:spPr>
        <p:txBody>
          <a:bodyPr/>
          <a:lstStyle/>
          <a:p>
            <a:r>
              <a:rPr lang="en-US" dirty="0"/>
              <a:t>Accredited Senior Appraiser </a:t>
            </a:r>
            <a:r>
              <a:rPr lang="en-US" dirty="0" smtClean="0"/>
              <a:t>(ASA) or Accredited Member (AM) </a:t>
            </a:r>
          </a:p>
          <a:p>
            <a:pPr lvl="1"/>
            <a:r>
              <a:rPr lang="en-US" dirty="0" smtClean="0"/>
              <a:t>American </a:t>
            </a:r>
            <a:r>
              <a:rPr lang="en-US" dirty="0"/>
              <a:t>Society of </a:t>
            </a:r>
            <a:r>
              <a:rPr lang="en-US" dirty="0" smtClean="0"/>
              <a:t>Appraisers</a:t>
            </a:r>
          </a:p>
          <a:p>
            <a:r>
              <a:rPr lang="en-US" dirty="0" smtClean="0"/>
              <a:t>Accredited </a:t>
            </a:r>
            <a:r>
              <a:rPr lang="en-US" dirty="0"/>
              <a:t>in Business Valuation </a:t>
            </a:r>
            <a:r>
              <a:rPr lang="en-US" dirty="0" smtClean="0"/>
              <a:t>(ABV</a:t>
            </a:r>
            <a:r>
              <a:rPr lang="en-US" dirty="0"/>
              <a:t>) </a:t>
            </a:r>
            <a:endParaRPr lang="en-US" dirty="0" smtClean="0"/>
          </a:p>
          <a:p>
            <a:pPr lvl="1"/>
            <a:r>
              <a:rPr lang="en-US" dirty="0" smtClean="0"/>
              <a:t>American Institute of CPAs</a:t>
            </a:r>
          </a:p>
          <a:p>
            <a:r>
              <a:rPr lang="en-US" dirty="0" smtClean="0"/>
              <a:t>Certified </a:t>
            </a:r>
            <a:r>
              <a:rPr lang="en-US" dirty="0"/>
              <a:t>Valuation Analyst (CVA) </a:t>
            </a:r>
            <a:endParaRPr lang="en-US" dirty="0" smtClean="0"/>
          </a:p>
          <a:p>
            <a:pPr lvl="1"/>
            <a:r>
              <a:rPr lang="en-US" dirty="0" smtClean="0"/>
              <a:t>National </a:t>
            </a:r>
            <a:r>
              <a:rPr lang="en-US" dirty="0"/>
              <a:t>Association of Valuation Analysts </a:t>
            </a:r>
            <a:endParaRPr lang="en-US" dirty="0" smtClean="0"/>
          </a:p>
          <a:p>
            <a:r>
              <a:rPr lang="en-US" dirty="0" smtClean="0"/>
              <a:t>Certified Business Appraiser (CBA) </a:t>
            </a:r>
          </a:p>
          <a:p>
            <a:pPr lvl="1"/>
            <a:r>
              <a:rPr lang="en-US" dirty="0" smtClean="0"/>
              <a:t>Institute </a:t>
            </a:r>
            <a:r>
              <a:rPr lang="en-US" dirty="0"/>
              <a:t>of Business Appraisers  </a:t>
            </a:r>
          </a:p>
        </p:txBody>
      </p:sp>
    </p:spTree>
    <p:extLst>
      <p:ext uri="{BB962C8B-B14F-4D97-AF65-F5344CB8AC3E}">
        <p14:creationId xmlns:p14="http://schemas.microsoft.com/office/powerpoint/2010/main" val="17686333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683152-FE04-45BB-B140-82E75CBAB908}" type="slidenum">
              <a:rPr lang="en-US" smtClean="0"/>
              <a:pPr/>
              <a:t>7</a:t>
            </a:fld>
            <a:endParaRPr lang="en-US" dirty="0"/>
          </a:p>
        </p:txBody>
      </p:sp>
      <p:sp>
        <p:nvSpPr>
          <p:cNvPr id="3" name="Title 2"/>
          <p:cNvSpPr>
            <a:spLocks noGrp="1"/>
          </p:cNvSpPr>
          <p:nvPr>
            <p:ph type="title"/>
          </p:nvPr>
        </p:nvSpPr>
        <p:spPr/>
        <p:txBody>
          <a:bodyPr/>
          <a:lstStyle/>
          <a:p>
            <a:r>
              <a:rPr lang="en-US" dirty="0" smtClean="0"/>
              <a:t>ASA and AM</a:t>
            </a:r>
            <a:endParaRPr lang="en-US" dirty="0"/>
          </a:p>
        </p:txBody>
      </p:sp>
      <p:sp>
        <p:nvSpPr>
          <p:cNvPr id="17" name="Content Placeholder 16"/>
          <p:cNvSpPr>
            <a:spLocks noGrp="1"/>
          </p:cNvSpPr>
          <p:nvPr>
            <p:ph idx="1"/>
          </p:nvPr>
        </p:nvSpPr>
        <p:spPr/>
        <p:txBody>
          <a:bodyPr/>
          <a:lstStyle/>
          <a:p>
            <a:r>
              <a:rPr lang="en-US" dirty="0" smtClean="0"/>
              <a:t>College degree</a:t>
            </a:r>
          </a:p>
          <a:p>
            <a:r>
              <a:rPr lang="en-US" dirty="0" smtClean="0"/>
              <a:t>Professional references</a:t>
            </a:r>
          </a:p>
          <a:p>
            <a:r>
              <a:rPr lang="en-US" dirty="0" smtClean="0"/>
              <a:t>123 hours training courses</a:t>
            </a:r>
          </a:p>
          <a:p>
            <a:r>
              <a:rPr lang="en-US" dirty="0" smtClean="0"/>
              <a:t>Case study</a:t>
            </a:r>
          </a:p>
          <a:p>
            <a:r>
              <a:rPr lang="en-US" dirty="0"/>
              <a:t>S</a:t>
            </a:r>
            <a:r>
              <a:rPr lang="en-US" dirty="0" smtClean="0"/>
              <a:t>ubmission </a:t>
            </a:r>
            <a:r>
              <a:rPr lang="en-US" dirty="0"/>
              <a:t>of client </a:t>
            </a:r>
            <a:r>
              <a:rPr lang="en-US" dirty="0" smtClean="0"/>
              <a:t>valuation reports</a:t>
            </a:r>
          </a:p>
          <a:p>
            <a:r>
              <a:rPr lang="en-US" dirty="0" smtClean="0"/>
              <a:t>5 years (ASA) or 2 years (AM) valuation experience</a:t>
            </a:r>
          </a:p>
        </p:txBody>
      </p:sp>
    </p:spTree>
    <p:extLst>
      <p:ext uri="{BB962C8B-B14F-4D97-AF65-F5344CB8AC3E}">
        <p14:creationId xmlns:p14="http://schemas.microsoft.com/office/powerpoint/2010/main" val="7392058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683152-FE04-45BB-B140-82E75CBAB908}" type="slidenum">
              <a:rPr lang="en-US" smtClean="0"/>
              <a:pPr/>
              <a:t>8</a:t>
            </a:fld>
            <a:endParaRPr lang="en-US" dirty="0"/>
          </a:p>
        </p:txBody>
      </p:sp>
      <p:sp>
        <p:nvSpPr>
          <p:cNvPr id="3" name="Title 2"/>
          <p:cNvSpPr>
            <a:spLocks noGrp="1"/>
          </p:cNvSpPr>
          <p:nvPr>
            <p:ph type="title"/>
          </p:nvPr>
        </p:nvSpPr>
        <p:spPr/>
        <p:txBody>
          <a:bodyPr/>
          <a:lstStyle/>
          <a:p>
            <a:r>
              <a:rPr lang="en-US" dirty="0" smtClean="0"/>
              <a:t>ABV</a:t>
            </a:r>
            <a:endParaRPr lang="en-US" dirty="0"/>
          </a:p>
        </p:txBody>
      </p:sp>
      <p:sp>
        <p:nvSpPr>
          <p:cNvPr id="17" name="Content Placeholder 16"/>
          <p:cNvSpPr>
            <a:spLocks noGrp="1"/>
          </p:cNvSpPr>
          <p:nvPr>
            <p:ph idx="1"/>
          </p:nvPr>
        </p:nvSpPr>
        <p:spPr/>
        <p:txBody>
          <a:bodyPr/>
          <a:lstStyle/>
          <a:p>
            <a:r>
              <a:rPr lang="en-US" dirty="0" smtClean="0"/>
              <a:t>College degree</a:t>
            </a:r>
          </a:p>
          <a:p>
            <a:r>
              <a:rPr lang="en-US" dirty="0" smtClean="0"/>
              <a:t>Professional references</a:t>
            </a:r>
          </a:p>
          <a:p>
            <a:r>
              <a:rPr lang="en-US" dirty="0" smtClean="0"/>
              <a:t>75 hours</a:t>
            </a:r>
            <a:r>
              <a:rPr lang="en-US" dirty="0"/>
              <a:t> </a:t>
            </a:r>
            <a:r>
              <a:rPr lang="en-US" dirty="0" smtClean="0"/>
              <a:t>training courses</a:t>
            </a:r>
          </a:p>
          <a:p>
            <a:r>
              <a:rPr lang="en-US" dirty="0" smtClean="0"/>
              <a:t>Case study</a:t>
            </a:r>
          </a:p>
          <a:p>
            <a:r>
              <a:rPr lang="en-US" dirty="0" smtClean="0"/>
              <a:t>150 hours valuation experience</a:t>
            </a:r>
          </a:p>
          <a:p>
            <a:r>
              <a:rPr lang="en-US" dirty="0" smtClean="0"/>
              <a:t>Must be a CPA</a:t>
            </a:r>
          </a:p>
        </p:txBody>
      </p:sp>
    </p:spTree>
    <p:extLst>
      <p:ext uri="{BB962C8B-B14F-4D97-AF65-F5344CB8AC3E}">
        <p14:creationId xmlns:p14="http://schemas.microsoft.com/office/powerpoint/2010/main" val="11600202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683152-FE04-45BB-B140-82E75CBAB908}" type="slidenum">
              <a:rPr lang="en-US" smtClean="0"/>
              <a:pPr/>
              <a:t>9</a:t>
            </a:fld>
            <a:endParaRPr lang="en-US" dirty="0"/>
          </a:p>
        </p:txBody>
      </p:sp>
      <p:sp>
        <p:nvSpPr>
          <p:cNvPr id="3" name="Title 2"/>
          <p:cNvSpPr>
            <a:spLocks noGrp="1"/>
          </p:cNvSpPr>
          <p:nvPr>
            <p:ph type="title"/>
          </p:nvPr>
        </p:nvSpPr>
        <p:spPr/>
        <p:txBody>
          <a:bodyPr/>
          <a:lstStyle/>
          <a:p>
            <a:r>
              <a:rPr lang="en-US" dirty="0" smtClean="0"/>
              <a:t>CVA</a:t>
            </a:r>
            <a:endParaRPr lang="en-US" dirty="0"/>
          </a:p>
        </p:txBody>
      </p:sp>
      <p:sp>
        <p:nvSpPr>
          <p:cNvPr id="17" name="Content Placeholder 16"/>
          <p:cNvSpPr>
            <a:spLocks noGrp="1"/>
          </p:cNvSpPr>
          <p:nvPr>
            <p:ph idx="1"/>
          </p:nvPr>
        </p:nvSpPr>
        <p:spPr/>
        <p:txBody>
          <a:bodyPr/>
          <a:lstStyle/>
          <a:p>
            <a:r>
              <a:rPr lang="en-US" dirty="0" smtClean="0"/>
              <a:t>College degree</a:t>
            </a:r>
          </a:p>
          <a:p>
            <a:r>
              <a:rPr lang="en-US" dirty="0" smtClean="0"/>
              <a:t>Professional references</a:t>
            </a:r>
          </a:p>
          <a:p>
            <a:r>
              <a:rPr lang="en-US" dirty="0" smtClean="0"/>
              <a:t>45 hours</a:t>
            </a:r>
            <a:r>
              <a:rPr lang="en-US" dirty="0"/>
              <a:t> </a:t>
            </a:r>
            <a:r>
              <a:rPr lang="en-US" dirty="0" smtClean="0"/>
              <a:t>training courses</a:t>
            </a:r>
          </a:p>
          <a:p>
            <a:r>
              <a:rPr lang="en-US" dirty="0" smtClean="0"/>
              <a:t>Case study</a:t>
            </a:r>
          </a:p>
          <a:p>
            <a:r>
              <a:rPr lang="en-US" dirty="0" smtClean="0"/>
              <a:t>2 years valuation experience</a:t>
            </a:r>
          </a:p>
        </p:txBody>
      </p:sp>
    </p:spTree>
    <p:extLst>
      <p:ext uri="{BB962C8B-B14F-4D97-AF65-F5344CB8AC3E}">
        <p14:creationId xmlns:p14="http://schemas.microsoft.com/office/powerpoint/2010/main" val="1359196922"/>
      </p:ext>
    </p:extLst>
  </p:cSld>
  <p:clrMapOvr>
    <a:masterClrMapping/>
  </p:clrMapOvr>
  <p:timing>
    <p:tnLst>
      <p:par>
        <p:cTn id="1" dur="indefinite" restart="never" nodeType="tmRoot"/>
      </p:par>
    </p:tnLst>
  </p:timing>
</p:sld>
</file>

<file path=ppt/theme/theme1.xml><?xml version="1.0" encoding="utf-8"?>
<a:theme xmlns:a="http://schemas.openxmlformats.org/drawingml/2006/main" name="Title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ransition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ocument_x0020_Type xmlns="4184066e-caa8-474c-9953-b344d99c7d09">PowerPoint Template</Document_x0020_Typ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8078FEDE1CD8847A0DF6C01A5303CEB" ma:contentTypeVersion="2" ma:contentTypeDescription="Create a new document." ma:contentTypeScope="" ma:versionID="a36d8cf37e3aee74765c8b16f037bf54">
  <xsd:schema xmlns:xsd="http://www.w3.org/2001/XMLSchema" xmlns:xs="http://www.w3.org/2001/XMLSchema" xmlns:p="http://schemas.microsoft.com/office/2006/metadata/properties" xmlns:ns2="4184066e-caa8-474c-9953-b344d99c7d09" targetNamespace="http://schemas.microsoft.com/office/2006/metadata/properties" ma:root="true" ma:fieldsID="ab9bf352cd6250ea07454a097a3ed8f9" ns2:_="">
    <xsd:import namespace="4184066e-caa8-474c-9953-b344d99c7d09"/>
    <xsd:element name="properties">
      <xsd:complexType>
        <xsd:sequence>
          <xsd:element name="documentManagement">
            <xsd:complexType>
              <xsd:all>
                <xsd:element ref="ns2:Document_x0020_Type"/>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84066e-caa8-474c-9953-b344d99c7d09" elementFormDefault="qualified">
    <xsd:import namespace="http://schemas.microsoft.com/office/2006/documentManagement/types"/>
    <xsd:import namespace="http://schemas.microsoft.com/office/infopath/2007/PartnerControls"/>
    <xsd:element name="Document_x0020_Type" ma:index="8" ma:displayName="Document Type" ma:default="Service Sheet" ma:format="Dropdown" ma:internalName="Document_x0020_Type">
      <xsd:simpleType>
        <xsd:restriction base="dms:Choice">
          <xsd:enumeration value="Service Sheet"/>
          <xsd:enumeration value="Presentation"/>
          <xsd:enumeration value="Brochure"/>
          <xsd:enumeration value="Statement of Qualifications"/>
          <xsd:enumeration value="PowerPoint Template"/>
          <xsd:enumeration value="Logo"/>
          <xsd:enumeration value="Letterhea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052BAF-E61F-404D-B116-CF9D66AB8AE4}">
  <ds:schemaRefs>
    <ds:schemaRef ds:uri="http://schemas.microsoft.com/office/2006/documentManagement/types"/>
    <ds:schemaRef ds:uri="http://purl.org/dc/terms/"/>
    <ds:schemaRef ds:uri="4184066e-caa8-474c-9953-b344d99c7d09"/>
    <ds:schemaRef ds:uri="http://purl.org/dc/elements/1.1/"/>
    <ds:schemaRef ds:uri="http://purl.org/dc/dcmitype/"/>
    <ds:schemaRef ds:uri="http://schemas.microsoft.com/office/infopath/2007/PartnerControls"/>
    <ds:schemaRef ds:uri="http://www.w3.org/XML/1998/namespace"/>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26162106-8871-4FBB-832B-6AF5903876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184066e-caa8-474c-9953-b344d99c7d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541D71E-B534-4821-A413-52AE877848D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1939</TotalTime>
  <Words>1277</Words>
  <Application>Microsoft Office PowerPoint</Application>
  <PresentationFormat>On-screen Show (4:3)</PresentationFormat>
  <Paragraphs>307</Paragraphs>
  <Slides>37</Slides>
  <Notes>37</Notes>
  <HiddenSlides>0</HiddenSlides>
  <MMClips>0</MMClips>
  <ScaleCrop>false</ScaleCrop>
  <HeadingPairs>
    <vt:vector size="4" baseType="variant">
      <vt:variant>
        <vt:lpstr>Theme</vt:lpstr>
      </vt:variant>
      <vt:variant>
        <vt:i4>3</vt:i4>
      </vt:variant>
      <vt:variant>
        <vt:lpstr>Slide Titles</vt:lpstr>
      </vt:variant>
      <vt:variant>
        <vt:i4>37</vt:i4>
      </vt:variant>
    </vt:vector>
  </HeadingPairs>
  <TitlesOfParts>
    <vt:vector size="40" baseType="lpstr">
      <vt:lpstr>Title Slide</vt:lpstr>
      <vt:lpstr>Transition Slide</vt:lpstr>
      <vt:lpstr>Custom Design</vt:lpstr>
      <vt:lpstr>Business Valuations</vt:lpstr>
      <vt:lpstr>Overview</vt:lpstr>
      <vt:lpstr>WHEN VALUTIONS ARE NEEDED</vt:lpstr>
      <vt:lpstr>When Needed</vt:lpstr>
      <vt:lpstr>SELECTING A VALUTION PROFESSIONAL</vt:lpstr>
      <vt:lpstr>Credentials</vt:lpstr>
      <vt:lpstr>ASA and AM</vt:lpstr>
      <vt:lpstr>ABV</vt:lpstr>
      <vt:lpstr>CVA</vt:lpstr>
      <vt:lpstr>CBA</vt:lpstr>
      <vt:lpstr>Relevant Experience</vt:lpstr>
      <vt:lpstr>DETERMINING THE SCOPE OF THE PROJECT</vt:lpstr>
      <vt:lpstr>Engagement Types</vt:lpstr>
      <vt:lpstr>Report Types</vt:lpstr>
      <vt:lpstr>GENERAL VALUATION PROCESS</vt:lpstr>
      <vt:lpstr>Valuation Process</vt:lpstr>
      <vt:lpstr>ASSESSING THE VALUATION</vt:lpstr>
      <vt:lpstr>Standard of Value</vt:lpstr>
      <vt:lpstr>Fair Market Value</vt:lpstr>
      <vt:lpstr>Fair Value</vt:lpstr>
      <vt:lpstr>Other Values</vt:lpstr>
      <vt:lpstr>General Considerations</vt:lpstr>
      <vt:lpstr>Business Specific Risks</vt:lpstr>
      <vt:lpstr>Valuation Approaches</vt:lpstr>
      <vt:lpstr>Income Approach</vt:lpstr>
      <vt:lpstr>Key Issues</vt:lpstr>
      <vt:lpstr>Market Approach</vt:lpstr>
      <vt:lpstr>Key Issues</vt:lpstr>
      <vt:lpstr>Asset Approach</vt:lpstr>
      <vt:lpstr>Key Issues</vt:lpstr>
      <vt:lpstr>Reconciliation of Values</vt:lpstr>
      <vt:lpstr>Level of Value</vt:lpstr>
      <vt:lpstr>Control Premium/DLOC</vt:lpstr>
      <vt:lpstr>DLOM</vt:lpstr>
      <vt:lpstr>Summary</vt:lpstr>
      <vt:lpstr>Conclusion</vt:lpstr>
      <vt:lpstr>Disclaimer of Liability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Weaver Firm Presentation Template - White</dc:title>
  <dc:creator>Timmy Pugliese</dc:creator>
  <cp:lastModifiedBy>oit</cp:lastModifiedBy>
  <cp:revision>124</cp:revision>
  <cp:lastPrinted>2014-05-12T19:54:22Z</cp:lastPrinted>
  <dcterms:created xsi:type="dcterms:W3CDTF">2013-10-18T20:15:55Z</dcterms:created>
  <dcterms:modified xsi:type="dcterms:W3CDTF">2016-08-04T19:01:05Z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0x01010078078FEDE1CD8847A0DF6C01A5303CEB</vt:lpwstr>
  </property>
</Properties>
</file>